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4"/>
  </p:sldMasterIdLst>
  <p:sldIdLst>
    <p:sldId id="257" r:id="rId5"/>
    <p:sldId id="319" r:id="rId6"/>
    <p:sldId id="322" r:id="rId7"/>
    <p:sldId id="320" r:id="rId8"/>
    <p:sldId id="301" r:id="rId9"/>
    <p:sldId id="303" r:id="rId10"/>
    <p:sldId id="304" r:id="rId11"/>
    <p:sldId id="305" r:id="rId12"/>
    <p:sldId id="309" r:id="rId13"/>
    <p:sldId id="316" r:id="rId14"/>
    <p:sldId id="312" r:id="rId15"/>
    <p:sldId id="317" r:id="rId16"/>
    <p:sldId id="318" r:id="rId17"/>
    <p:sldId id="325" r:id="rId18"/>
    <p:sldId id="329" r:id="rId19"/>
    <p:sldId id="328" r:id="rId20"/>
    <p:sldId id="306" r:id="rId21"/>
    <p:sldId id="307" r:id="rId22"/>
    <p:sldId id="308" r:id="rId23"/>
    <p:sldId id="310" r:id="rId24"/>
    <p:sldId id="311" r:id="rId25"/>
    <p:sldId id="313" r:id="rId26"/>
    <p:sldId id="314" r:id="rId27"/>
    <p:sldId id="315" r:id="rId28"/>
    <p:sldId id="338" r:id="rId29"/>
    <p:sldId id="335" r:id="rId30"/>
    <p:sldId id="339" r:id="rId31"/>
    <p:sldId id="326" r:id="rId32"/>
    <p:sldId id="321" r:id="rId33"/>
    <p:sldId id="331" r:id="rId34"/>
    <p:sldId id="330" r:id="rId35"/>
    <p:sldId id="336" r:id="rId36"/>
    <p:sldId id="332" r:id="rId37"/>
    <p:sldId id="337" r:id="rId38"/>
    <p:sldId id="327" r:id="rId39"/>
    <p:sldId id="333" r:id="rId40"/>
    <p:sldId id="27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22F90-893C-6CCC-A07A-1CAAA80A2590}" v="3454" dt="2022-11-29T16:07:05.766"/>
    <p1510:client id="{0A817249-D6FA-42C2-82B6-D4EC0CBF92ED}" v="4075" dt="2022-11-30T09:15:45.583"/>
    <p1510:client id="{6E6FF982-5C49-DA7B-8C85-92CD9F16BFA1}" v="2546" dt="2022-11-29T10:01:20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4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5CD0C-384C-4DB3-BB03-BBE74AC93A9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6A8F5-2F5C-4721-9850-CD6A4EF9E74E}">
      <dgm:prSet phldrT="[Text]" phldr="0" custT="1"/>
      <dgm:spPr/>
      <dgm:t>
        <a:bodyPr/>
        <a:lstStyle/>
        <a:p>
          <a:pPr rtl="0"/>
          <a:r>
            <a:rPr lang="el-GR" sz="1600" b="1">
              <a:latin typeface="Century Gothic" panose="020B0502020202020204"/>
            </a:rPr>
            <a:t>Στάδιο 1: </a:t>
          </a:r>
          <a:r>
            <a:rPr lang="en-US" sz="1600" b="1" err="1">
              <a:latin typeface="Century Gothic" panose="020B0502020202020204"/>
            </a:rPr>
            <a:t>Συλλογή</a:t>
          </a:r>
          <a:r>
            <a:rPr lang="en-US" sz="1600" b="1">
              <a:latin typeface="Century Gothic" panose="020B0502020202020204"/>
            </a:rPr>
            <a:t> </a:t>
          </a:r>
          <a:r>
            <a:rPr lang="en-US" sz="1600" b="1" err="1">
              <a:latin typeface="Century Gothic" panose="020B0502020202020204"/>
            </a:rPr>
            <a:t>Υλικού</a:t>
          </a:r>
          <a:endParaRPr lang="en-US" sz="1600" b="1"/>
        </a:p>
      </dgm:t>
    </dgm:pt>
    <dgm:pt modelId="{9C97A4FA-2A8E-49B5-80D0-69945F97C756}" type="parTrans" cxnId="{B911B0C1-4329-49D7-88EF-B7EEF0EE5DCB}">
      <dgm:prSet/>
      <dgm:spPr/>
      <dgm:t>
        <a:bodyPr/>
        <a:lstStyle/>
        <a:p>
          <a:endParaRPr lang="en-US"/>
        </a:p>
      </dgm:t>
    </dgm:pt>
    <dgm:pt modelId="{B891D08A-A4DD-40ED-ADA0-2C4636B9716C}" type="sibTrans" cxnId="{B911B0C1-4329-49D7-88EF-B7EEF0EE5DCB}">
      <dgm:prSet/>
      <dgm:spPr/>
      <dgm:t>
        <a:bodyPr/>
        <a:lstStyle/>
        <a:p>
          <a:endParaRPr lang="en-US"/>
        </a:p>
      </dgm:t>
    </dgm:pt>
    <dgm:pt modelId="{21FF837D-94F4-4EEA-B583-4193A6C2B50C}">
      <dgm:prSet phldrT="[Text]" phldr="0" custT="1"/>
      <dgm:spPr/>
      <dgm:t>
        <a:bodyPr/>
        <a:lstStyle/>
        <a:p>
          <a:pPr rtl="0"/>
          <a:r>
            <a:rPr lang="en-US" sz="1100" err="1">
              <a:latin typeface="Century Gothic" panose="020B0502020202020204"/>
            </a:rPr>
            <a:t>Εικόνες</a:t>
          </a:r>
          <a:endParaRPr lang="en-US" sz="1100"/>
        </a:p>
      </dgm:t>
    </dgm:pt>
    <dgm:pt modelId="{662C6629-E3A0-40F1-BA1A-37736AE566A6}" type="parTrans" cxnId="{3645DA2D-BC83-435A-9555-8F7B9DBA6BD4}">
      <dgm:prSet/>
      <dgm:spPr/>
      <dgm:t>
        <a:bodyPr/>
        <a:lstStyle/>
        <a:p>
          <a:endParaRPr lang="en-US"/>
        </a:p>
      </dgm:t>
    </dgm:pt>
    <dgm:pt modelId="{EFB78A1E-ED94-4809-8793-AFFEB7D3F6D8}" type="sibTrans" cxnId="{3645DA2D-BC83-435A-9555-8F7B9DBA6BD4}">
      <dgm:prSet/>
      <dgm:spPr/>
      <dgm:t>
        <a:bodyPr/>
        <a:lstStyle/>
        <a:p>
          <a:endParaRPr lang="en-US"/>
        </a:p>
      </dgm:t>
    </dgm:pt>
    <dgm:pt modelId="{868CCF65-88DD-42B7-B2C3-F88F38EAB02F}">
      <dgm:prSet phldrT="[Text]" phldr="0" custT="1"/>
      <dgm:spPr/>
      <dgm:t>
        <a:bodyPr/>
        <a:lstStyle/>
        <a:p>
          <a:r>
            <a:rPr lang="en-US" sz="1100" err="1">
              <a:latin typeface="Century Gothic" panose="020B0502020202020204"/>
            </a:rPr>
            <a:t>Κείμεν</a:t>
          </a:r>
          <a:r>
            <a:rPr lang="en-US" sz="1100">
              <a:latin typeface="Century Gothic" panose="020B0502020202020204"/>
            </a:rPr>
            <a:t>α</a:t>
          </a:r>
          <a:endParaRPr lang="en-US" sz="1100"/>
        </a:p>
      </dgm:t>
    </dgm:pt>
    <dgm:pt modelId="{5B098568-27F2-456C-A0DD-71E99FEF8C26}" type="parTrans" cxnId="{BAF17A25-26CC-4311-ABBD-7117141BFAA0}">
      <dgm:prSet/>
      <dgm:spPr/>
      <dgm:t>
        <a:bodyPr/>
        <a:lstStyle/>
        <a:p>
          <a:endParaRPr lang="en-US"/>
        </a:p>
      </dgm:t>
    </dgm:pt>
    <dgm:pt modelId="{1B735825-A85D-435A-859A-EA3013CC8A62}" type="sibTrans" cxnId="{BAF17A25-26CC-4311-ABBD-7117141BFAA0}">
      <dgm:prSet/>
      <dgm:spPr/>
      <dgm:t>
        <a:bodyPr/>
        <a:lstStyle/>
        <a:p>
          <a:endParaRPr lang="en-US"/>
        </a:p>
      </dgm:t>
    </dgm:pt>
    <dgm:pt modelId="{84AD8AB9-006E-4E3F-B529-74358E87FBC4}">
      <dgm:prSet phldrT="[Text]" phldr="0" custT="1"/>
      <dgm:spPr/>
      <dgm:t>
        <a:bodyPr/>
        <a:lstStyle/>
        <a:p>
          <a:pPr rtl="0"/>
          <a:r>
            <a:rPr lang="en-US" sz="1100" dirty="0">
              <a:latin typeface="Century Gothic" panose="020B0502020202020204"/>
            </a:rPr>
            <a:t>Κα</a:t>
          </a:r>
          <a:r>
            <a:rPr lang="en-US" sz="1100" dirty="0" err="1">
              <a:latin typeface="Century Gothic" panose="020B0502020202020204"/>
            </a:rPr>
            <a:t>τηγοριές</a:t>
          </a:r>
          <a:endParaRPr lang="en-US" sz="1100" dirty="0"/>
        </a:p>
      </dgm:t>
    </dgm:pt>
    <dgm:pt modelId="{0BBF4768-8CE8-4B6B-BC43-49FF60686B89}" type="parTrans" cxnId="{AF1BE676-E07A-4717-A7CE-3B0CDB604CD8}">
      <dgm:prSet/>
      <dgm:spPr/>
      <dgm:t>
        <a:bodyPr/>
        <a:lstStyle/>
        <a:p>
          <a:endParaRPr lang="en-US"/>
        </a:p>
      </dgm:t>
    </dgm:pt>
    <dgm:pt modelId="{BA27D04B-C12E-424D-8474-7588D3B98870}" type="sibTrans" cxnId="{AF1BE676-E07A-4717-A7CE-3B0CDB604CD8}">
      <dgm:prSet/>
      <dgm:spPr/>
      <dgm:t>
        <a:bodyPr/>
        <a:lstStyle/>
        <a:p>
          <a:endParaRPr lang="en-US"/>
        </a:p>
      </dgm:t>
    </dgm:pt>
    <dgm:pt modelId="{AA8E457F-A7BB-418F-8CB7-D3AD5723C9E9}">
      <dgm:prSet phldrT="[Text]" phldr="0" custT="1"/>
      <dgm:spPr/>
      <dgm:t>
        <a:bodyPr/>
        <a:lstStyle/>
        <a:p>
          <a:r>
            <a:rPr lang="en-US" sz="1100" err="1">
              <a:latin typeface="Century Gothic" panose="020B0502020202020204"/>
            </a:rPr>
            <a:t>Προϊόντ</a:t>
          </a:r>
          <a:r>
            <a:rPr lang="en-US" sz="1100">
              <a:latin typeface="Century Gothic" panose="020B0502020202020204"/>
            </a:rPr>
            <a:t>α</a:t>
          </a:r>
          <a:endParaRPr lang="en-US" sz="1100"/>
        </a:p>
      </dgm:t>
    </dgm:pt>
    <dgm:pt modelId="{255C2933-12D4-4F32-B05F-16D5B11AB47E}" type="parTrans" cxnId="{C73985B0-8D2F-43DF-9E4E-625C948A66F9}">
      <dgm:prSet/>
      <dgm:spPr/>
      <dgm:t>
        <a:bodyPr/>
        <a:lstStyle/>
        <a:p>
          <a:endParaRPr lang="en-US"/>
        </a:p>
      </dgm:t>
    </dgm:pt>
    <dgm:pt modelId="{5765FD60-D980-4D89-B8CA-1031531F0364}" type="sibTrans" cxnId="{C73985B0-8D2F-43DF-9E4E-625C948A66F9}">
      <dgm:prSet/>
      <dgm:spPr/>
      <dgm:t>
        <a:bodyPr/>
        <a:lstStyle/>
        <a:p>
          <a:endParaRPr lang="en-US"/>
        </a:p>
      </dgm:t>
    </dgm:pt>
    <dgm:pt modelId="{692B81B0-AEEA-4857-9556-0CF847B4D926}">
      <dgm:prSet phldrT="[Text]" phldr="0"/>
      <dgm:spPr/>
      <dgm:t>
        <a:bodyPr/>
        <a:lstStyle/>
        <a:p>
          <a:pPr rtl="0">
            <a:buNone/>
          </a:pPr>
          <a:r>
            <a:rPr lang="el-GR" sz="1300" b="1" dirty="0">
              <a:latin typeface="Century Gothic" panose="020B0502020202020204"/>
            </a:rPr>
            <a:t>Στάδιο 2: </a:t>
          </a:r>
          <a:r>
            <a:rPr lang="en-US" sz="1300" b="1" dirty="0" err="1">
              <a:latin typeface="Century Gothic" panose="020B0502020202020204"/>
            </a:rPr>
            <a:t>Δημιουργί</a:t>
          </a:r>
          <a:r>
            <a:rPr lang="en-US" sz="1300" b="1" dirty="0">
              <a:latin typeface="Century Gothic" panose="020B0502020202020204"/>
            </a:rPr>
            <a:t>α e-Shop	</a:t>
          </a:r>
          <a:endParaRPr lang="en-US" sz="1300" b="1" dirty="0"/>
        </a:p>
      </dgm:t>
    </dgm:pt>
    <dgm:pt modelId="{16EE1459-0BF8-4199-B1C4-2DB9F1C0943B}" type="parTrans" cxnId="{8B007B03-9D32-4162-B15A-4E575F870A30}">
      <dgm:prSet/>
      <dgm:spPr/>
      <dgm:t>
        <a:bodyPr/>
        <a:lstStyle/>
        <a:p>
          <a:endParaRPr lang="en-US"/>
        </a:p>
      </dgm:t>
    </dgm:pt>
    <dgm:pt modelId="{38991E3F-8B7B-4150-A6AC-D05F4E70AAF7}" type="sibTrans" cxnId="{8B007B03-9D32-4162-B15A-4E575F870A30}">
      <dgm:prSet/>
      <dgm:spPr/>
      <dgm:t>
        <a:bodyPr/>
        <a:lstStyle/>
        <a:p>
          <a:endParaRPr lang="en-US"/>
        </a:p>
      </dgm:t>
    </dgm:pt>
    <dgm:pt modelId="{A99AA302-9353-44A1-AA87-EC8E903B612D}">
      <dgm:prSet phldrT="[Text]" phldr="0"/>
      <dgm:spPr/>
      <dgm:t>
        <a:bodyPr/>
        <a:lstStyle/>
        <a:p>
          <a:pPr rtl="0"/>
          <a:r>
            <a:rPr lang="el-GR" sz="1500" b="1">
              <a:latin typeface="Century Gothic" panose="020B0502020202020204"/>
            </a:rPr>
            <a:t>Στάδιο 3: </a:t>
          </a:r>
          <a:r>
            <a:rPr lang="en-US" sz="1500" b="1" err="1">
              <a:latin typeface="Century Gothic" panose="020B0502020202020204"/>
            </a:rPr>
            <a:t>Δι</a:t>
          </a:r>
          <a:r>
            <a:rPr lang="en-US" sz="1500" b="1">
              <a:latin typeface="Century Gothic" panose="020B0502020202020204"/>
            </a:rPr>
            <a:t>αδικασία Live</a:t>
          </a:r>
          <a:endParaRPr lang="en-US" sz="1500" b="1"/>
        </a:p>
      </dgm:t>
    </dgm:pt>
    <dgm:pt modelId="{6773F658-ACCA-4E38-B405-9D80589488AC}" type="parTrans" cxnId="{8FBC9F2E-D9CD-4BDC-8B69-291F8C94F9C1}">
      <dgm:prSet/>
      <dgm:spPr/>
      <dgm:t>
        <a:bodyPr/>
        <a:lstStyle/>
        <a:p>
          <a:endParaRPr lang="en-US"/>
        </a:p>
      </dgm:t>
    </dgm:pt>
    <dgm:pt modelId="{89875B2E-26EF-4B74-9AB9-1B89C3CA7D7F}" type="sibTrans" cxnId="{8FBC9F2E-D9CD-4BDC-8B69-291F8C94F9C1}">
      <dgm:prSet/>
      <dgm:spPr/>
      <dgm:t>
        <a:bodyPr/>
        <a:lstStyle/>
        <a:p>
          <a:endParaRPr lang="en-US"/>
        </a:p>
      </dgm:t>
    </dgm:pt>
    <dgm:pt modelId="{EA79D3FA-3EA0-4548-9CE0-7BCA763EAA17}">
      <dgm:prSet phldr="0" custT="1"/>
      <dgm:spPr/>
      <dgm:t>
        <a:bodyPr/>
        <a:lstStyle/>
        <a:p>
          <a:pPr rtl="0"/>
          <a:r>
            <a:rPr lang="en-US" sz="1100">
              <a:latin typeface="Century Gothic" panose="020B0502020202020204"/>
            </a:rPr>
            <a:t>Domain Setup</a:t>
          </a:r>
        </a:p>
      </dgm:t>
    </dgm:pt>
    <dgm:pt modelId="{31EC6B2D-015B-4768-83D8-CEB66AA5EB2B}" type="parTrans" cxnId="{8DA7C19F-AD90-462E-8A0B-0368C61088DA}">
      <dgm:prSet/>
      <dgm:spPr/>
      <dgm:t>
        <a:bodyPr/>
        <a:lstStyle/>
        <a:p>
          <a:endParaRPr lang="en-US"/>
        </a:p>
      </dgm:t>
    </dgm:pt>
    <dgm:pt modelId="{8042083A-4A62-4853-A9BF-65E6D0BDA4A0}" type="sibTrans" cxnId="{8DA7C19F-AD90-462E-8A0B-0368C61088DA}">
      <dgm:prSet/>
      <dgm:spPr/>
      <dgm:t>
        <a:bodyPr/>
        <a:lstStyle/>
        <a:p>
          <a:endParaRPr lang="en-US"/>
        </a:p>
      </dgm:t>
    </dgm:pt>
    <dgm:pt modelId="{CF382A90-8C31-4CDE-B056-AC1441ADCAF2}">
      <dgm:prSet phldr="0" custT="1"/>
      <dgm:spPr/>
      <dgm:t>
        <a:bodyPr/>
        <a:lstStyle/>
        <a:p>
          <a:pPr rtl="0"/>
          <a:r>
            <a:rPr lang="en-US" sz="1100" err="1">
              <a:latin typeface="Century Gothic" panose="020B0502020202020204"/>
            </a:rPr>
            <a:t>Οδηγίες</a:t>
          </a:r>
          <a:r>
            <a:rPr lang="en-US" sz="1100">
              <a:latin typeface="Century Gothic" panose="020B0502020202020204"/>
            </a:rPr>
            <a:t> </a:t>
          </a:r>
          <a:r>
            <a:rPr lang="en-US" sz="1100" err="1">
              <a:latin typeface="Century Gothic" panose="020B0502020202020204"/>
            </a:rPr>
            <a:t>γι</a:t>
          </a:r>
          <a:r>
            <a:rPr lang="en-US" sz="1100">
              <a:latin typeface="Century Gothic" panose="020B0502020202020204"/>
            </a:rPr>
            <a:t>α το Live</a:t>
          </a:r>
        </a:p>
      </dgm:t>
    </dgm:pt>
    <dgm:pt modelId="{A9D07A16-6A15-4268-A17F-3207EECF66C9}" type="parTrans" cxnId="{5B370BEC-04AD-4BAE-B705-A37B0EA7730B}">
      <dgm:prSet/>
      <dgm:spPr/>
      <dgm:t>
        <a:bodyPr/>
        <a:lstStyle/>
        <a:p>
          <a:endParaRPr lang="en-US"/>
        </a:p>
      </dgm:t>
    </dgm:pt>
    <dgm:pt modelId="{41B23672-C69C-4282-AB0B-3028AA5B0335}" type="sibTrans" cxnId="{5B370BEC-04AD-4BAE-B705-A37B0EA7730B}">
      <dgm:prSet/>
      <dgm:spPr/>
      <dgm:t>
        <a:bodyPr/>
        <a:lstStyle/>
        <a:p>
          <a:endParaRPr lang="en-US"/>
        </a:p>
      </dgm:t>
    </dgm:pt>
    <dgm:pt modelId="{55FC8006-1104-4CF7-80BF-550AFD18EAFA}">
      <dgm:prSet phldr="0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l-GR" sz="1100" dirty="0"/>
            <a:t>Digital4U e-</a:t>
          </a:r>
          <a:r>
            <a:rPr lang="el-GR" sz="1100" dirty="0" err="1"/>
            <a:t>Shop</a:t>
          </a:r>
          <a:r>
            <a:rPr lang="el-GR" sz="1100" dirty="0"/>
            <a:t> </a:t>
          </a:r>
          <a:r>
            <a:rPr lang="el-GR" sz="1100" dirty="0" err="1"/>
            <a:t>Wizard</a:t>
          </a:r>
          <a:endParaRPr lang="el-GR" sz="1100" dirty="0"/>
        </a:p>
        <a:p>
          <a:pPr>
            <a:buFont typeface="Arial" panose="020B0604020202020204" pitchFamily="34" charset="0"/>
            <a:buChar char="•"/>
          </a:pPr>
          <a:r>
            <a:rPr lang="el-GR" sz="1100" dirty="0"/>
            <a:t>Παραμετροποίηση Digital4U</a:t>
          </a:r>
        </a:p>
        <a:p>
          <a:pPr>
            <a:buFont typeface="Arial" panose="020B0604020202020204" pitchFamily="34" charset="0"/>
            <a:buChar char="•"/>
          </a:pPr>
          <a:r>
            <a:rPr lang="el-GR" sz="1100" dirty="0"/>
            <a:t>Ενημέρωση ειδών</a:t>
          </a:r>
        </a:p>
        <a:p>
          <a:pPr>
            <a:buFont typeface="Arial" panose="020B0604020202020204" pitchFamily="34" charset="0"/>
            <a:buChar char="•"/>
          </a:pPr>
          <a:r>
            <a:rPr lang="el-GR" sz="1100" dirty="0"/>
            <a:t>Λήψη παραγγελιών</a:t>
          </a:r>
        </a:p>
        <a:p>
          <a:pPr>
            <a:buFont typeface="Arial" panose="020B0604020202020204" pitchFamily="34" charset="0"/>
            <a:buChar char="•"/>
          </a:pPr>
          <a:r>
            <a:rPr lang="el-GR" sz="1100" dirty="0"/>
            <a:t>Επεξεργασία Ειδών/ Υπηρεσιών</a:t>
          </a:r>
          <a:endParaRPr lang="en-US" sz="1100" dirty="0"/>
        </a:p>
      </dgm:t>
    </dgm:pt>
    <dgm:pt modelId="{0BD6B7FB-3866-4E7B-B20E-829F35F4195D}" type="parTrans" cxnId="{6EA00C82-5378-48A6-A641-67144335EE10}">
      <dgm:prSet/>
      <dgm:spPr/>
      <dgm:t>
        <a:bodyPr/>
        <a:lstStyle/>
        <a:p>
          <a:endParaRPr lang="en-US"/>
        </a:p>
      </dgm:t>
    </dgm:pt>
    <dgm:pt modelId="{98A34660-79C1-472E-9620-778E295BA472}" type="sibTrans" cxnId="{6EA00C82-5378-48A6-A641-67144335EE10}">
      <dgm:prSet/>
      <dgm:spPr/>
      <dgm:t>
        <a:bodyPr/>
        <a:lstStyle/>
        <a:p>
          <a:endParaRPr lang="en-US"/>
        </a:p>
      </dgm:t>
    </dgm:pt>
    <dgm:pt modelId="{B5895707-7CD9-4821-8160-193AE98AAC38}">
      <dgm:prSet custT="1"/>
      <dgm:spPr/>
      <dgm:t>
        <a:bodyPr/>
        <a:lstStyle/>
        <a:p>
          <a:pPr rtl="0"/>
          <a:endParaRPr lang="en-US" sz="1100" dirty="0"/>
        </a:p>
      </dgm:t>
    </dgm:pt>
    <dgm:pt modelId="{20487591-D40D-421C-B67A-B8A4AC248B21}" type="parTrans" cxnId="{D10D91BF-C862-45A2-AD01-8C49F32EDF10}">
      <dgm:prSet/>
      <dgm:spPr/>
      <dgm:t>
        <a:bodyPr/>
        <a:lstStyle/>
        <a:p>
          <a:endParaRPr lang="en-US"/>
        </a:p>
      </dgm:t>
    </dgm:pt>
    <dgm:pt modelId="{7E8DB97A-2756-47AB-ADCA-448138474892}" type="sibTrans" cxnId="{D10D91BF-C862-45A2-AD01-8C49F32EDF10}">
      <dgm:prSet/>
      <dgm:spPr/>
      <dgm:t>
        <a:bodyPr/>
        <a:lstStyle/>
        <a:p>
          <a:endParaRPr lang="en-US"/>
        </a:p>
      </dgm:t>
    </dgm:pt>
    <dgm:pt modelId="{974A9F9F-3298-4456-A514-781AC08BA7FC}" type="pres">
      <dgm:prSet presAssocID="{4365CD0C-384C-4DB3-BB03-BBE74AC93A97}" presName="Name0" presStyleCnt="0">
        <dgm:presLayoutVars>
          <dgm:dir/>
          <dgm:resizeHandles val="exact"/>
        </dgm:presLayoutVars>
      </dgm:prSet>
      <dgm:spPr/>
    </dgm:pt>
    <dgm:pt modelId="{4350737B-9226-4772-B82A-E19B6AC0035B}" type="pres">
      <dgm:prSet presAssocID="{6C16A8F5-2F5C-4721-9850-CD6A4EF9E74E}" presName="composite" presStyleCnt="0"/>
      <dgm:spPr/>
    </dgm:pt>
    <dgm:pt modelId="{D0427D53-EE20-4F7A-9FBD-BA587B19505E}" type="pres">
      <dgm:prSet presAssocID="{6C16A8F5-2F5C-4721-9850-CD6A4EF9E74E}" presName="bgChev" presStyleLbl="node1" presStyleIdx="0" presStyleCnt="3"/>
      <dgm:spPr/>
    </dgm:pt>
    <dgm:pt modelId="{0E7A4E16-35E3-4DDE-9020-946878834DD2}" type="pres">
      <dgm:prSet presAssocID="{6C16A8F5-2F5C-4721-9850-CD6A4EF9E74E}" presName="txNode" presStyleLbl="fgAcc1" presStyleIdx="0" presStyleCnt="3" custScaleX="119040" custScaleY="123251">
        <dgm:presLayoutVars>
          <dgm:bulletEnabled val="1"/>
        </dgm:presLayoutVars>
      </dgm:prSet>
      <dgm:spPr/>
    </dgm:pt>
    <dgm:pt modelId="{6D67A1D0-210C-4B83-8933-16D4BE9C5AFA}" type="pres">
      <dgm:prSet presAssocID="{B891D08A-A4DD-40ED-ADA0-2C4636B9716C}" presName="compositeSpace" presStyleCnt="0"/>
      <dgm:spPr/>
    </dgm:pt>
    <dgm:pt modelId="{6E81CDF7-7858-4161-BFDD-A3F4EE10AD57}" type="pres">
      <dgm:prSet presAssocID="{692B81B0-AEEA-4857-9556-0CF847B4D926}" presName="composite" presStyleCnt="0"/>
      <dgm:spPr/>
    </dgm:pt>
    <dgm:pt modelId="{F5BC5EED-1A9C-43DA-97AD-5D5229DFFF64}" type="pres">
      <dgm:prSet presAssocID="{692B81B0-AEEA-4857-9556-0CF847B4D926}" presName="bgChev" presStyleLbl="node1" presStyleIdx="1" presStyleCnt="3"/>
      <dgm:spPr/>
    </dgm:pt>
    <dgm:pt modelId="{9019AFE7-B449-46AA-A4A3-981A41D3269C}" type="pres">
      <dgm:prSet presAssocID="{692B81B0-AEEA-4857-9556-0CF847B4D926}" presName="txNode" presStyleLbl="fgAcc1" presStyleIdx="1" presStyleCnt="3" custScaleY="126808">
        <dgm:presLayoutVars>
          <dgm:bulletEnabled val="1"/>
        </dgm:presLayoutVars>
      </dgm:prSet>
      <dgm:spPr/>
    </dgm:pt>
    <dgm:pt modelId="{CD5605E6-4F2F-4D79-96C8-3DAD80C54534}" type="pres">
      <dgm:prSet presAssocID="{38991E3F-8B7B-4150-A6AC-D05F4E70AAF7}" presName="compositeSpace" presStyleCnt="0"/>
      <dgm:spPr/>
    </dgm:pt>
    <dgm:pt modelId="{C7A51F14-29E7-4948-86C8-524E6E8E2DFA}" type="pres">
      <dgm:prSet presAssocID="{A99AA302-9353-44A1-AA87-EC8E903B612D}" presName="composite" presStyleCnt="0"/>
      <dgm:spPr/>
    </dgm:pt>
    <dgm:pt modelId="{1580B3AC-3295-4221-83B9-6CB865E0E43B}" type="pres">
      <dgm:prSet presAssocID="{A99AA302-9353-44A1-AA87-EC8E903B612D}" presName="bgChev" presStyleLbl="node1" presStyleIdx="2" presStyleCnt="3"/>
      <dgm:spPr/>
    </dgm:pt>
    <dgm:pt modelId="{B4F3C281-3C0F-4B9C-980E-1059C1517BF8}" type="pres">
      <dgm:prSet presAssocID="{A99AA302-9353-44A1-AA87-EC8E903B612D}" presName="txNode" presStyleLbl="fgAcc1" presStyleIdx="2" presStyleCnt="3" custScaleY="119757">
        <dgm:presLayoutVars>
          <dgm:bulletEnabled val="1"/>
        </dgm:presLayoutVars>
      </dgm:prSet>
      <dgm:spPr/>
    </dgm:pt>
  </dgm:ptLst>
  <dgm:cxnLst>
    <dgm:cxn modelId="{D95B3801-D295-493F-BF43-E7C9D8531CDE}" type="presOf" srcId="{84AD8AB9-006E-4E3F-B529-74358E87FBC4}" destId="{0E7A4E16-35E3-4DDE-9020-946878834DD2}" srcOrd="0" destOrd="3" presId="urn:microsoft.com/office/officeart/2005/8/layout/chevronAccent+Icon"/>
    <dgm:cxn modelId="{8B007B03-9D32-4162-B15A-4E575F870A30}" srcId="{4365CD0C-384C-4DB3-BB03-BBE74AC93A97}" destId="{692B81B0-AEEA-4857-9556-0CF847B4D926}" srcOrd="1" destOrd="0" parTransId="{16EE1459-0BF8-4199-B1C4-2DB9F1C0943B}" sibTransId="{38991E3F-8B7B-4150-A6AC-D05F4E70AAF7}"/>
    <dgm:cxn modelId="{0D0E170A-27C4-4A7A-B9C9-1FE6838BAA24}" type="presOf" srcId="{A99AA302-9353-44A1-AA87-EC8E903B612D}" destId="{B4F3C281-3C0F-4B9C-980E-1059C1517BF8}" srcOrd="0" destOrd="0" presId="urn:microsoft.com/office/officeart/2005/8/layout/chevronAccent+Icon"/>
    <dgm:cxn modelId="{D73C1A17-2834-4A95-909D-9D156BE77BB5}" type="presOf" srcId="{CF382A90-8C31-4CDE-B056-AC1441ADCAF2}" destId="{B4F3C281-3C0F-4B9C-980E-1059C1517BF8}" srcOrd="0" destOrd="2" presId="urn:microsoft.com/office/officeart/2005/8/layout/chevronAccent+Icon"/>
    <dgm:cxn modelId="{723BB31E-F58D-4E3C-8050-692389C5FD56}" type="presOf" srcId="{55FC8006-1104-4CF7-80BF-550AFD18EAFA}" destId="{9019AFE7-B449-46AA-A4A3-981A41D3269C}" srcOrd="0" destOrd="1" presId="urn:microsoft.com/office/officeart/2005/8/layout/chevronAccent+Icon"/>
    <dgm:cxn modelId="{BAF17A25-26CC-4311-ABBD-7117141BFAA0}" srcId="{6C16A8F5-2F5C-4721-9850-CD6A4EF9E74E}" destId="{868CCF65-88DD-42B7-B2C3-F88F38EAB02F}" srcOrd="1" destOrd="0" parTransId="{5B098568-27F2-456C-A0DD-71E99FEF8C26}" sibTransId="{1B735825-A85D-435A-859A-EA3013CC8A62}"/>
    <dgm:cxn modelId="{3645DA2D-BC83-435A-9555-8F7B9DBA6BD4}" srcId="{6C16A8F5-2F5C-4721-9850-CD6A4EF9E74E}" destId="{21FF837D-94F4-4EEA-B583-4193A6C2B50C}" srcOrd="0" destOrd="0" parTransId="{662C6629-E3A0-40F1-BA1A-37736AE566A6}" sibTransId="{EFB78A1E-ED94-4809-8793-AFFEB7D3F6D8}"/>
    <dgm:cxn modelId="{8FBC9F2E-D9CD-4BDC-8B69-291F8C94F9C1}" srcId="{4365CD0C-384C-4DB3-BB03-BBE74AC93A97}" destId="{A99AA302-9353-44A1-AA87-EC8E903B612D}" srcOrd="2" destOrd="0" parTransId="{6773F658-ACCA-4E38-B405-9D80589488AC}" sibTransId="{89875B2E-26EF-4B74-9AB9-1B89C3CA7D7F}"/>
    <dgm:cxn modelId="{A25E6C53-C9D6-4902-A6EE-2523299726F7}" type="presOf" srcId="{6C16A8F5-2F5C-4721-9850-CD6A4EF9E74E}" destId="{0E7A4E16-35E3-4DDE-9020-946878834DD2}" srcOrd="0" destOrd="0" presId="urn:microsoft.com/office/officeart/2005/8/layout/chevronAccent+Icon"/>
    <dgm:cxn modelId="{AF1BE676-E07A-4717-A7CE-3B0CDB604CD8}" srcId="{6C16A8F5-2F5C-4721-9850-CD6A4EF9E74E}" destId="{84AD8AB9-006E-4E3F-B529-74358E87FBC4}" srcOrd="2" destOrd="0" parTransId="{0BBF4768-8CE8-4B6B-BC43-49FF60686B89}" sibTransId="{BA27D04B-C12E-424D-8474-7588D3B98870}"/>
    <dgm:cxn modelId="{CB0B4F7D-B395-4763-AD25-0970C2D4D149}" type="presOf" srcId="{692B81B0-AEEA-4857-9556-0CF847B4D926}" destId="{9019AFE7-B449-46AA-A4A3-981A41D3269C}" srcOrd="0" destOrd="0" presId="urn:microsoft.com/office/officeart/2005/8/layout/chevronAccent+Icon"/>
    <dgm:cxn modelId="{6EA00C82-5378-48A6-A641-67144335EE10}" srcId="{692B81B0-AEEA-4857-9556-0CF847B4D926}" destId="{55FC8006-1104-4CF7-80BF-550AFD18EAFA}" srcOrd="0" destOrd="0" parTransId="{0BD6B7FB-3866-4E7B-B20E-829F35F4195D}" sibTransId="{98A34660-79C1-472E-9620-778E295BA472}"/>
    <dgm:cxn modelId="{36ED3B9A-4155-4FF4-93A3-87BF5499BE39}" type="presOf" srcId="{4365CD0C-384C-4DB3-BB03-BBE74AC93A97}" destId="{974A9F9F-3298-4456-A514-781AC08BA7FC}" srcOrd="0" destOrd="0" presId="urn:microsoft.com/office/officeart/2005/8/layout/chevronAccent+Icon"/>
    <dgm:cxn modelId="{8DA7C19F-AD90-462E-8A0B-0368C61088DA}" srcId="{A99AA302-9353-44A1-AA87-EC8E903B612D}" destId="{EA79D3FA-3EA0-4548-9CE0-7BCA763EAA17}" srcOrd="0" destOrd="0" parTransId="{31EC6B2D-015B-4768-83D8-CEB66AA5EB2B}" sibTransId="{8042083A-4A62-4853-A9BF-65E6D0BDA4A0}"/>
    <dgm:cxn modelId="{30DB41AD-9DF5-4AA3-A972-C49D3EA2E54A}" type="presOf" srcId="{868CCF65-88DD-42B7-B2C3-F88F38EAB02F}" destId="{0E7A4E16-35E3-4DDE-9020-946878834DD2}" srcOrd="0" destOrd="2" presId="urn:microsoft.com/office/officeart/2005/8/layout/chevronAccent+Icon"/>
    <dgm:cxn modelId="{C73985B0-8D2F-43DF-9E4E-625C948A66F9}" srcId="{6C16A8F5-2F5C-4721-9850-CD6A4EF9E74E}" destId="{AA8E457F-A7BB-418F-8CB7-D3AD5723C9E9}" srcOrd="3" destOrd="0" parTransId="{255C2933-12D4-4F32-B05F-16D5B11AB47E}" sibTransId="{5765FD60-D980-4D89-B8CA-1031531F0364}"/>
    <dgm:cxn modelId="{D10D91BF-C862-45A2-AD01-8C49F32EDF10}" srcId="{692B81B0-AEEA-4857-9556-0CF847B4D926}" destId="{B5895707-7CD9-4821-8160-193AE98AAC38}" srcOrd="1" destOrd="0" parTransId="{20487591-D40D-421C-B67A-B8A4AC248B21}" sibTransId="{7E8DB97A-2756-47AB-ADCA-448138474892}"/>
    <dgm:cxn modelId="{FB217EC1-4093-47EE-AAB5-FB1122C35899}" type="presOf" srcId="{AA8E457F-A7BB-418F-8CB7-D3AD5723C9E9}" destId="{0E7A4E16-35E3-4DDE-9020-946878834DD2}" srcOrd="0" destOrd="4" presId="urn:microsoft.com/office/officeart/2005/8/layout/chevronAccent+Icon"/>
    <dgm:cxn modelId="{B911B0C1-4329-49D7-88EF-B7EEF0EE5DCB}" srcId="{4365CD0C-384C-4DB3-BB03-BBE74AC93A97}" destId="{6C16A8F5-2F5C-4721-9850-CD6A4EF9E74E}" srcOrd="0" destOrd="0" parTransId="{9C97A4FA-2A8E-49B5-80D0-69945F97C756}" sibTransId="{B891D08A-A4DD-40ED-ADA0-2C4636B9716C}"/>
    <dgm:cxn modelId="{BC18F8DA-E361-46E3-AD49-5E4934C871F3}" type="presOf" srcId="{B5895707-7CD9-4821-8160-193AE98AAC38}" destId="{9019AFE7-B449-46AA-A4A3-981A41D3269C}" srcOrd="0" destOrd="2" presId="urn:microsoft.com/office/officeart/2005/8/layout/chevronAccent+Icon"/>
    <dgm:cxn modelId="{5B370BEC-04AD-4BAE-B705-A37B0EA7730B}" srcId="{A99AA302-9353-44A1-AA87-EC8E903B612D}" destId="{CF382A90-8C31-4CDE-B056-AC1441ADCAF2}" srcOrd="1" destOrd="0" parTransId="{A9D07A16-6A15-4268-A17F-3207EECF66C9}" sibTransId="{41B23672-C69C-4282-AB0B-3028AA5B0335}"/>
    <dgm:cxn modelId="{45FD0EF0-0F7D-4B12-9140-76F325C1AD49}" type="presOf" srcId="{EA79D3FA-3EA0-4548-9CE0-7BCA763EAA17}" destId="{B4F3C281-3C0F-4B9C-980E-1059C1517BF8}" srcOrd="0" destOrd="1" presId="urn:microsoft.com/office/officeart/2005/8/layout/chevronAccent+Icon"/>
    <dgm:cxn modelId="{61344DFA-F744-47CE-B7C3-71FB0EEC7014}" type="presOf" srcId="{21FF837D-94F4-4EEA-B583-4193A6C2B50C}" destId="{0E7A4E16-35E3-4DDE-9020-946878834DD2}" srcOrd="0" destOrd="1" presId="urn:microsoft.com/office/officeart/2005/8/layout/chevronAccent+Icon"/>
    <dgm:cxn modelId="{B347A8F7-5B9A-43AF-8D53-BB48D3CFCC74}" type="presParOf" srcId="{974A9F9F-3298-4456-A514-781AC08BA7FC}" destId="{4350737B-9226-4772-B82A-E19B6AC0035B}" srcOrd="0" destOrd="0" presId="urn:microsoft.com/office/officeart/2005/8/layout/chevronAccent+Icon"/>
    <dgm:cxn modelId="{ADADB8AD-931B-41B7-9208-FA0AF2ADEA73}" type="presParOf" srcId="{4350737B-9226-4772-B82A-E19B6AC0035B}" destId="{D0427D53-EE20-4F7A-9FBD-BA587B19505E}" srcOrd="0" destOrd="0" presId="urn:microsoft.com/office/officeart/2005/8/layout/chevronAccent+Icon"/>
    <dgm:cxn modelId="{A918DFA4-CF83-4952-A9BD-A3CEB4B06922}" type="presParOf" srcId="{4350737B-9226-4772-B82A-E19B6AC0035B}" destId="{0E7A4E16-35E3-4DDE-9020-946878834DD2}" srcOrd="1" destOrd="0" presId="urn:microsoft.com/office/officeart/2005/8/layout/chevronAccent+Icon"/>
    <dgm:cxn modelId="{4479643C-E83B-42CA-99D3-910D4C1FD2B2}" type="presParOf" srcId="{974A9F9F-3298-4456-A514-781AC08BA7FC}" destId="{6D67A1D0-210C-4B83-8933-16D4BE9C5AFA}" srcOrd="1" destOrd="0" presId="urn:microsoft.com/office/officeart/2005/8/layout/chevronAccent+Icon"/>
    <dgm:cxn modelId="{4E5E05D1-1F4B-4E93-A16C-7B8FFA3BA588}" type="presParOf" srcId="{974A9F9F-3298-4456-A514-781AC08BA7FC}" destId="{6E81CDF7-7858-4161-BFDD-A3F4EE10AD57}" srcOrd="2" destOrd="0" presId="urn:microsoft.com/office/officeart/2005/8/layout/chevronAccent+Icon"/>
    <dgm:cxn modelId="{E552DB3C-ED43-4ECC-AA79-4161F6787428}" type="presParOf" srcId="{6E81CDF7-7858-4161-BFDD-A3F4EE10AD57}" destId="{F5BC5EED-1A9C-43DA-97AD-5D5229DFFF64}" srcOrd="0" destOrd="0" presId="urn:microsoft.com/office/officeart/2005/8/layout/chevronAccent+Icon"/>
    <dgm:cxn modelId="{7A3C8FC6-5FD4-4CED-AE09-783803167AE6}" type="presParOf" srcId="{6E81CDF7-7858-4161-BFDD-A3F4EE10AD57}" destId="{9019AFE7-B449-46AA-A4A3-981A41D3269C}" srcOrd="1" destOrd="0" presId="urn:microsoft.com/office/officeart/2005/8/layout/chevronAccent+Icon"/>
    <dgm:cxn modelId="{5F59442A-9A6A-4136-9B4F-A066E03C8391}" type="presParOf" srcId="{974A9F9F-3298-4456-A514-781AC08BA7FC}" destId="{CD5605E6-4F2F-4D79-96C8-3DAD80C54534}" srcOrd="3" destOrd="0" presId="urn:microsoft.com/office/officeart/2005/8/layout/chevronAccent+Icon"/>
    <dgm:cxn modelId="{FB097831-6CAC-412F-A1F2-BF4EC7290DF5}" type="presParOf" srcId="{974A9F9F-3298-4456-A514-781AC08BA7FC}" destId="{C7A51F14-29E7-4948-86C8-524E6E8E2DFA}" srcOrd="4" destOrd="0" presId="urn:microsoft.com/office/officeart/2005/8/layout/chevronAccent+Icon"/>
    <dgm:cxn modelId="{92ADA490-3321-49B0-811A-8D96ACD47057}" type="presParOf" srcId="{C7A51F14-29E7-4948-86C8-524E6E8E2DFA}" destId="{1580B3AC-3295-4221-83B9-6CB865E0E43B}" srcOrd="0" destOrd="0" presId="urn:microsoft.com/office/officeart/2005/8/layout/chevronAccent+Icon"/>
    <dgm:cxn modelId="{D3BB806E-A1E2-40BF-A9F2-1382C78D6583}" type="presParOf" srcId="{C7A51F14-29E7-4948-86C8-524E6E8E2DFA}" destId="{B4F3C281-3C0F-4B9C-980E-1059C1517BF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5CD0C-384C-4DB3-BB03-BBE74AC93A9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6A8F5-2F5C-4721-9850-CD6A4EF9E74E}">
      <dgm:prSet phldrT="[Text]" phldr="0"/>
      <dgm:spPr/>
      <dgm:t>
        <a:bodyPr/>
        <a:lstStyle/>
        <a:p>
          <a:pPr rtl="0"/>
          <a:r>
            <a:rPr lang="el-GR" b="1">
              <a:latin typeface="Century Gothic" panose="020B0502020202020204"/>
            </a:rPr>
            <a:t>Στάδιο 1: </a:t>
          </a:r>
          <a:r>
            <a:rPr lang="en-US" b="1" err="1">
              <a:latin typeface="Century Gothic" panose="020B0502020202020204"/>
            </a:rPr>
            <a:t>Συλλογή</a:t>
          </a:r>
          <a:r>
            <a:rPr lang="en-US" b="1">
              <a:latin typeface="Century Gothic" panose="020B0502020202020204"/>
            </a:rPr>
            <a:t> </a:t>
          </a:r>
          <a:r>
            <a:rPr lang="en-US" b="1" err="1">
              <a:latin typeface="Century Gothic" panose="020B0502020202020204"/>
            </a:rPr>
            <a:t>Υλικού</a:t>
          </a:r>
          <a:endParaRPr lang="en-US" b="1"/>
        </a:p>
      </dgm:t>
    </dgm:pt>
    <dgm:pt modelId="{9C97A4FA-2A8E-49B5-80D0-69945F97C756}" type="parTrans" cxnId="{B911B0C1-4329-49D7-88EF-B7EEF0EE5DCB}">
      <dgm:prSet/>
      <dgm:spPr/>
      <dgm:t>
        <a:bodyPr/>
        <a:lstStyle/>
        <a:p>
          <a:endParaRPr lang="en-US"/>
        </a:p>
      </dgm:t>
    </dgm:pt>
    <dgm:pt modelId="{B891D08A-A4DD-40ED-ADA0-2C4636B9716C}" type="sibTrans" cxnId="{B911B0C1-4329-49D7-88EF-B7EEF0EE5DCB}">
      <dgm:prSet/>
      <dgm:spPr/>
      <dgm:t>
        <a:bodyPr/>
        <a:lstStyle/>
        <a:p>
          <a:endParaRPr lang="en-US"/>
        </a:p>
      </dgm:t>
    </dgm:pt>
    <dgm:pt modelId="{21FF837D-94F4-4EEA-B583-4193A6C2B50C}">
      <dgm:prSet phldrT="[Text]" phldr="0"/>
      <dgm:spPr/>
      <dgm:t>
        <a:bodyPr/>
        <a:lstStyle/>
        <a:p>
          <a:pPr rtl="0"/>
          <a:r>
            <a:rPr lang="en-US" err="1">
              <a:latin typeface="Century Gothic" panose="020B0502020202020204"/>
            </a:rPr>
            <a:t>Εικόνες</a:t>
          </a:r>
          <a:endParaRPr lang="en-US"/>
        </a:p>
      </dgm:t>
    </dgm:pt>
    <dgm:pt modelId="{662C6629-E3A0-40F1-BA1A-37736AE566A6}" type="parTrans" cxnId="{3645DA2D-BC83-435A-9555-8F7B9DBA6BD4}">
      <dgm:prSet/>
      <dgm:spPr/>
      <dgm:t>
        <a:bodyPr/>
        <a:lstStyle/>
        <a:p>
          <a:endParaRPr lang="en-US"/>
        </a:p>
      </dgm:t>
    </dgm:pt>
    <dgm:pt modelId="{EFB78A1E-ED94-4809-8793-AFFEB7D3F6D8}" type="sibTrans" cxnId="{3645DA2D-BC83-435A-9555-8F7B9DBA6BD4}">
      <dgm:prSet/>
      <dgm:spPr/>
      <dgm:t>
        <a:bodyPr/>
        <a:lstStyle/>
        <a:p>
          <a:endParaRPr lang="en-US"/>
        </a:p>
      </dgm:t>
    </dgm:pt>
    <dgm:pt modelId="{868CCF65-88DD-42B7-B2C3-F88F38EAB02F}">
      <dgm:prSet phldrT="[Text]" phldr="0"/>
      <dgm:spPr/>
      <dgm:t>
        <a:bodyPr/>
        <a:lstStyle/>
        <a:p>
          <a:r>
            <a:rPr lang="en-US">
              <a:latin typeface="Century Gothic" panose="020B0502020202020204"/>
            </a:rPr>
            <a:t>Κείμενα</a:t>
          </a:r>
          <a:endParaRPr lang="en-US"/>
        </a:p>
      </dgm:t>
    </dgm:pt>
    <dgm:pt modelId="{5B098568-27F2-456C-A0DD-71E99FEF8C26}" type="parTrans" cxnId="{BAF17A25-26CC-4311-ABBD-7117141BFAA0}">
      <dgm:prSet/>
      <dgm:spPr/>
      <dgm:t>
        <a:bodyPr/>
        <a:lstStyle/>
        <a:p>
          <a:endParaRPr lang="en-US"/>
        </a:p>
      </dgm:t>
    </dgm:pt>
    <dgm:pt modelId="{1B735825-A85D-435A-859A-EA3013CC8A62}" type="sibTrans" cxnId="{BAF17A25-26CC-4311-ABBD-7117141BFAA0}">
      <dgm:prSet/>
      <dgm:spPr/>
      <dgm:t>
        <a:bodyPr/>
        <a:lstStyle/>
        <a:p>
          <a:endParaRPr lang="en-US"/>
        </a:p>
      </dgm:t>
    </dgm:pt>
    <dgm:pt modelId="{84AD8AB9-006E-4E3F-B529-74358E87FBC4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Κα</a:t>
          </a:r>
          <a:r>
            <a:rPr lang="en-US" err="1">
              <a:latin typeface="Century Gothic" panose="020B0502020202020204"/>
            </a:rPr>
            <a:t>τηγοριές</a:t>
          </a:r>
          <a:endParaRPr lang="en-US"/>
        </a:p>
      </dgm:t>
    </dgm:pt>
    <dgm:pt modelId="{0BBF4768-8CE8-4B6B-BC43-49FF60686B89}" type="parTrans" cxnId="{AF1BE676-E07A-4717-A7CE-3B0CDB604CD8}">
      <dgm:prSet/>
      <dgm:spPr/>
      <dgm:t>
        <a:bodyPr/>
        <a:lstStyle/>
        <a:p>
          <a:endParaRPr lang="en-US"/>
        </a:p>
      </dgm:t>
    </dgm:pt>
    <dgm:pt modelId="{BA27D04B-C12E-424D-8474-7588D3B98870}" type="sibTrans" cxnId="{AF1BE676-E07A-4717-A7CE-3B0CDB604CD8}">
      <dgm:prSet/>
      <dgm:spPr/>
      <dgm:t>
        <a:bodyPr/>
        <a:lstStyle/>
        <a:p>
          <a:endParaRPr lang="en-US"/>
        </a:p>
      </dgm:t>
    </dgm:pt>
    <dgm:pt modelId="{AA8E457F-A7BB-418F-8CB7-D3AD5723C9E9}">
      <dgm:prSet phldrT="[Text]" phldr="0"/>
      <dgm:spPr/>
      <dgm:t>
        <a:bodyPr/>
        <a:lstStyle/>
        <a:p>
          <a:r>
            <a:rPr lang="en-US" err="1">
              <a:latin typeface="Century Gothic" panose="020B0502020202020204"/>
            </a:rPr>
            <a:t>Προϊόντ</a:t>
          </a:r>
          <a:r>
            <a:rPr lang="en-US">
              <a:latin typeface="Century Gothic" panose="020B0502020202020204"/>
            </a:rPr>
            <a:t>α</a:t>
          </a:r>
          <a:endParaRPr lang="en-US"/>
        </a:p>
      </dgm:t>
    </dgm:pt>
    <dgm:pt modelId="{255C2933-12D4-4F32-B05F-16D5B11AB47E}" type="parTrans" cxnId="{C73985B0-8D2F-43DF-9E4E-625C948A66F9}">
      <dgm:prSet/>
      <dgm:spPr/>
      <dgm:t>
        <a:bodyPr/>
        <a:lstStyle/>
        <a:p>
          <a:endParaRPr lang="en-US"/>
        </a:p>
      </dgm:t>
    </dgm:pt>
    <dgm:pt modelId="{5765FD60-D980-4D89-B8CA-1031531F0364}" type="sibTrans" cxnId="{C73985B0-8D2F-43DF-9E4E-625C948A66F9}">
      <dgm:prSet/>
      <dgm:spPr/>
      <dgm:t>
        <a:bodyPr/>
        <a:lstStyle/>
        <a:p>
          <a:endParaRPr lang="en-US"/>
        </a:p>
      </dgm:t>
    </dgm:pt>
    <dgm:pt modelId="{974A9F9F-3298-4456-A514-781AC08BA7FC}" type="pres">
      <dgm:prSet presAssocID="{4365CD0C-384C-4DB3-BB03-BBE74AC93A97}" presName="Name0" presStyleCnt="0">
        <dgm:presLayoutVars>
          <dgm:dir/>
          <dgm:resizeHandles val="exact"/>
        </dgm:presLayoutVars>
      </dgm:prSet>
      <dgm:spPr/>
    </dgm:pt>
    <dgm:pt modelId="{4350737B-9226-4772-B82A-E19B6AC0035B}" type="pres">
      <dgm:prSet presAssocID="{6C16A8F5-2F5C-4721-9850-CD6A4EF9E74E}" presName="composite" presStyleCnt="0"/>
      <dgm:spPr/>
    </dgm:pt>
    <dgm:pt modelId="{D0427D53-EE20-4F7A-9FBD-BA587B19505E}" type="pres">
      <dgm:prSet presAssocID="{6C16A8F5-2F5C-4721-9850-CD6A4EF9E74E}" presName="bgChev" presStyleLbl="node1" presStyleIdx="0" presStyleCnt="1"/>
      <dgm:spPr/>
    </dgm:pt>
    <dgm:pt modelId="{0E7A4E16-35E3-4DDE-9020-946878834DD2}" type="pres">
      <dgm:prSet presAssocID="{6C16A8F5-2F5C-4721-9850-CD6A4EF9E74E}" presName="txNode" presStyleLbl="fgAcc1" presStyleIdx="0" presStyleCnt="1" custScaleX="124379" custScaleY="100000">
        <dgm:presLayoutVars>
          <dgm:bulletEnabled val="1"/>
        </dgm:presLayoutVars>
      </dgm:prSet>
      <dgm:spPr/>
    </dgm:pt>
  </dgm:ptLst>
  <dgm:cxnLst>
    <dgm:cxn modelId="{BAF17A25-26CC-4311-ABBD-7117141BFAA0}" srcId="{6C16A8F5-2F5C-4721-9850-CD6A4EF9E74E}" destId="{868CCF65-88DD-42B7-B2C3-F88F38EAB02F}" srcOrd="1" destOrd="0" parTransId="{5B098568-27F2-456C-A0DD-71E99FEF8C26}" sibTransId="{1B735825-A85D-435A-859A-EA3013CC8A62}"/>
    <dgm:cxn modelId="{3645DA2D-BC83-435A-9555-8F7B9DBA6BD4}" srcId="{6C16A8F5-2F5C-4721-9850-CD6A4EF9E74E}" destId="{21FF837D-94F4-4EEA-B583-4193A6C2B50C}" srcOrd="0" destOrd="0" parTransId="{662C6629-E3A0-40F1-BA1A-37736AE566A6}" sibTransId="{EFB78A1E-ED94-4809-8793-AFFEB7D3F6D8}"/>
    <dgm:cxn modelId="{9D83623C-D777-494D-B7A0-C8281D3A9808}" type="presOf" srcId="{6C16A8F5-2F5C-4721-9850-CD6A4EF9E74E}" destId="{0E7A4E16-35E3-4DDE-9020-946878834DD2}" srcOrd="0" destOrd="0" presId="urn:microsoft.com/office/officeart/2005/8/layout/chevronAccent+Icon"/>
    <dgm:cxn modelId="{2FFD685E-DA06-4B0F-B0AF-EB2C22202DA7}" type="presOf" srcId="{AA8E457F-A7BB-418F-8CB7-D3AD5723C9E9}" destId="{0E7A4E16-35E3-4DDE-9020-946878834DD2}" srcOrd="0" destOrd="4" presId="urn:microsoft.com/office/officeart/2005/8/layout/chevronAccent+Icon"/>
    <dgm:cxn modelId="{A4276765-7B67-4D1A-A820-E3759FAF4B86}" type="presOf" srcId="{21FF837D-94F4-4EEA-B583-4193A6C2B50C}" destId="{0E7A4E16-35E3-4DDE-9020-946878834DD2}" srcOrd="0" destOrd="1" presId="urn:microsoft.com/office/officeart/2005/8/layout/chevronAccent+Icon"/>
    <dgm:cxn modelId="{4AD12546-A102-427E-813A-7FBED2EB554F}" type="presOf" srcId="{868CCF65-88DD-42B7-B2C3-F88F38EAB02F}" destId="{0E7A4E16-35E3-4DDE-9020-946878834DD2}" srcOrd="0" destOrd="2" presId="urn:microsoft.com/office/officeart/2005/8/layout/chevronAccent+Icon"/>
    <dgm:cxn modelId="{AF1BE676-E07A-4717-A7CE-3B0CDB604CD8}" srcId="{6C16A8F5-2F5C-4721-9850-CD6A4EF9E74E}" destId="{84AD8AB9-006E-4E3F-B529-74358E87FBC4}" srcOrd="2" destOrd="0" parTransId="{0BBF4768-8CE8-4B6B-BC43-49FF60686B89}" sibTransId="{BA27D04B-C12E-424D-8474-7588D3B98870}"/>
    <dgm:cxn modelId="{36ED3B9A-4155-4FF4-93A3-87BF5499BE39}" type="presOf" srcId="{4365CD0C-384C-4DB3-BB03-BBE74AC93A97}" destId="{974A9F9F-3298-4456-A514-781AC08BA7FC}" srcOrd="0" destOrd="0" presId="urn:microsoft.com/office/officeart/2005/8/layout/chevronAccent+Icon"/>
    <dgm:cxn modelId="{C73985B0-8D2F-43DF-9E4E-625C948A66F9}" srcId="{6C16A8F5-2F5C-4721-9850-CD6A4EF9E74E}" destId="{AA8E457F-A7BB-418F-8CB7-D3AD5723C9E9}" srcOrd="3" destOrd="0" parTransId="{255C2933-12D4-4F32-B05F-16D5B11AB47E}" sibTransId="{5765FD60-D980-4D89-B8CA-1031531F0364}"/>
    <dgm:cxn modelId="{B911B0C1-4329-49D7-88EF-B7EEF0EE5DCB}" srcId="{4365CD0C-384C-4DB3-BB03-BBE74AC93A97}" destId="{6C16A8F5-2F5C-4721-9850-CD6A4EF9E74E}" srcOrd="0" destOrd="0" parTransId="{9C97A4FA-2A8E-49B5-80D0-69945F97C756}" sibTransId="{B891D08A-A4DD-40ED-ADA0-2C4636B9716C}"/>
    <dgm:cxn modelId="{2909A5E5-5943-47F3-933B-4988A6072CF5}" type="presOf" srcId="{84AD8AB9-006E-4E3F-B529-74358E87FBC4}" destId="{0E7A4E16-35E3-4DDE-9020-946878834DD2}" srcOrd="0" destOrd="3" presId="urn:microsoft.com/office/officeart/2005/8/layout/chevronAccent+Icon"/>
    <dgm:cxn modelId="{792FFD10-3DD3-4F5A-AB0F-0DCF2733DE1F}" type="presParOf" srcId="{974A9F9F-3298-4456-A514-781AC08BA7FC}" destId="{4350737B-9226-4772-B82A-E19B6AC0035B}" srcOrd="0" destOrd="0" presId="urn:microsoft.com/office/officeart/2005/8/layout/chevronAccent+Icon"/>
    <dgm:cxn modelId="{79FAAD2C-8220-4F8F-8B93-8721658165D7}" type="presParOf" srcId="{4350737B-9226-4772-B82A-E19B6AC0035B}" destId="{D0427D53-EE20-4F7A-9FBD-BA587B19505E}" srcOrd="0" destOrd="0" presId="urn:microsoft.com/office/officeart/2005/8/layout/chevronAccent+Icon"/>
    <dgm:cxn modelId="{5E0D3AA2-ACF5-4E6A-A50C-78826A3E014C}" type="presParOf" srcId="{4350737B-9226-4772-B82A-E19B6AC0035B}" destId="{0E7A4E16-35E3-4DDE-9020-946878834DD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5CD0C-384C-4DB3-BB03-BBE74AC93A9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6A8F5-2F5C-4721-9850-CD6A4EF9E74E}">
      <dgm:prSet phldrT="[Text]" phldr="0"/>
      <dgm:spPr/>
      <dgm:t>
        <a:bodyPr/>
        <a:lstStyle/>
        <a:p>
          <a:pPr algn="l" rtl="0"/>
          <a:r>
            <a:rPr lang="el-GR" b="1" dirty="0">
              <a:latin typeface="Century Gothic" panose="020B0502020202020204"/>
            </a:rPr>
            <a:t>Στάδιο 2: </a:t>
          </a:r>
          <a:r>
            <a:rPr lang="en-US" b="1" dirty="0" err="1">
              <a:latin typeface="Century Gothic" panose="020B0502020202020204"/>
            </a:rPr>
            <a:t>Δημιουργί</a:t>
          </a:r>
          <a:r>
            <a:rPr lang="en-US" b="1" dirty="0">
              <a:latin typeface="Century Gothic" panose="020B0502020202020204"/>
            </a:rPr>
            <a:t>α e-Shop</a:t>
          </a:r>
          <a:endParaRPr lang="en-US" b="1" dirty="0"/>
        </a:p>
        <a:p>
          <a:pPr algn="l"/>
          <a:r>
            <a:rPr lang="en-US" dirty="0">
              <a:latin typeface="Century Gothic" panose="020B0502020202020204"/>
            </a:rPr>
            <a:t>Digital4U e-Shop Wizard</a:t>
          </a:r>
        </a:p>
        <a:p>
          <a:pPr algn="l"/>
          <a:r>
            <a:rPr lang="el-GR" dirty="0">
              <a:latin typeface="Century Gothic" panose="020B0502020202020204"/>
            </a:rPr>
            <a:t>Παραμετροποίηση </a:t>
          </a:r>
          <a:r>
            <a:rPr lang="en-US" dirty="0">
              <a:latin typeface="Century Gothic" panose="020B0502020202020204"/>
            </a:rPr>
            <a:t>Digital4U</a:t>
          </a:r>
        </a:p>
        <a:p>
          <a:pPr algn="l"/>
          <a:r>
            <a:rPr lang="en-US" dirty="0" err="1">
              <a:latin typeface="Century Gothic" panose="020B0502020202020204"/>
            </a:rPr>
            <a:t>Ενημέρωση</a:t>
          </a:r>
          <a:r>
            <a:rPr lang="en-US" dirty="0">
              <a:latin typeface="Century Gothic" panose="020B0502020202020204"/>
            </a:rPr>
            <a:t> </a:t>
          </a:r>
          <a:r>
            <a:rPr lang="en-US" dirty="0" err="1">
              <a:latin typeface="Century Gothic" panose="020B0502020202020204"/>
            </a:rPr>
            <a:t>ειδών</a:t>
          </a:r>
          <a:endParaRPr lang="en-US" dirty="0"/>
        </a:p>
        <a:p>
          <a:pPr algn="l"/>
          <a:r>
            <a:rPr lang="en-US" dirty="0" err="1">
              <a:latin typeface="Century Gothic" panose="020B0502020202020204"/>
            </a:rPr>
            <a:t>Λήψη</a:t>
          </a:r>
          <a:r>
            <a:rPr lang="en-US" dirty="0">
              <a:latin typeface="Century Gothic" panose="020B0502020202020204"/>
            </a:rPr>
            <a:t> παρα</a:t>
          </a:r>
          <a:r>
            <a:rPr lang="en-US" dirty="0" err="1">
              <a:latin typeface="Century Gothic" panose="020B0502020202020204"/>
            </a:rPr>
            <a:t>γγελιών</a:t>
          </a:r>
          <a:endParaRPr lang="el-GR" dirty="0">
            <a:latin typeface="Century Gothic" panose="020B0502020202020204"/>
          </a:endParaRPr>
        </a:p>
        <a:p>
          <a:pPr algn="l"/>
          <a:r>
            <a:rPr lang="el-GR" b="0" dirty="0">
              <a:latin typeface="Century Gothic" panose="020B0502020202020204"/>
            </a:rPr>
            <a:t>Επεξεργασία Ειδών/ Υπηρεσιών</a:t>
          </a:r>
          <a:endParaRPr lang="en-US" b="0" dirty="0"/>
        </a:p>
      </dgm:t>
    </dgm:pt>
    <dgm:pt modelId="{9C97A4FA-2A8E-49B5-80D0-69945F97C756}" type="parTrans" cxnId="{B911B0C1-4329-49D7-88EF-B7EEF0EE5DCB}">
      <dgm:prSet/>
      <dgm:spPr/>
      <dgm:t>
        <a:bodyPr/>
        <a:lstStyle/>
        <a:p>
          <a:endParaRPr lang="en-US"/>
        </a:p>
      </dgm:t>
    </dgm:pt>
    <dgm:pt modelId="{B891D08A-A4DD-40ED-ADA0-2C4636B9716C}" type="sibTrans" cxnId="{B911B0C1-4329-49D7-88EF-B7EEF0EE5DCB}">
      <dgm:prSet/>
      <dgm:spPr/>
      <dgm:t>
        <a:bodyPr/>
        <a:lstStyle/>
        <a:p>
          <a:endParaRPr lang="en-US"/>
        </a:p>
      </dgm:t>
    </dgm:pt>
    <dgm:pt modelId="{974A9F9F-3298-4456-A514-781AC08BA7FC}" type="pres">
      <dgm:prSet presAssocID="{4365CD0C-384C-4DB3-BB03-BBE74AC93A97}" presName="Name0" presStyleCnt="0">
        <dgm:presLayoutVars>
          <dgm:dir/>
          <dgm:resizeHandles val="exact"/>
        </dgm:presLayoutVars>
      </dgm:prSet>
      <dgm:spPr/>
    </dgm:pt>
    <dgm:pt modelId="{4350737B-9226-4772-B82A-E19B6AC0035B}" type="pres">
      <dgm:prSet presAssocID="{6C16A8F5-2F5C-4721-9850-CD6A4EF9E74E}" presName="composite" presStyleCnt="0"/>
      <dgm:spPr/>
    </dgm:pt>
    <dgm:pt modelId="{D0427D53-EE20-4F7A-9FBD-BA587B19505E}" type="pres">
      <dgm:prSet presAssocID="{6C16A8F5-2F5C-4721-9850-CD6A4EF9E74E}" presName="bgChev" presStyleLbl="node1" presStyleIdx="0" presStyleCnt="1"/>
      <dgm:spPr/>
    </dgm:pt>
    <dgm:pt modelId="{0E7A4E16-35E3-4DDE-9020-946878834DD2}" type="pres">
      <dgm:prSet presAssocID="{6C16A8F5-2F5C-4721-9850-CD6A4EF9E74E}" presName="txNode" presStyleLbl="fgAcc1" presStyleIdx="0" presStyleCnt="1" custScaleX="130256" custScaleY="125000">
        <dgm:presLayoutVars>
          <dgm:bulletEnabled val="1"/>
        </dgm:presLayoutVars>
      </dgm:prSet>
      <dgm:spPr/>
    </dgm:pt>
  </dgm:ptLst>
  <dgm:cxnLst>
    <dgm:cxn modelId="{A25E6C53-C9D6-4902-A6EE-2523299726F7}" type="presOf" srcId="{6C16A8F5-2F5C-4721-9850-CD6A4EF9E74E}" destId="{0E7A4E16-35E3-4DDE-9020-946878834DD2}" srcOrd="0" destOrd="0" presId="urn:microsoft.com/office/officeart/2005/8/layout/chevronAccent+Icon"/>
    <dgm:cxn modelId="{36ED3B9A-4155-4FF4-93A3-87BF5499BE39}" type="presOf" srcId="{4365CD0C-384C-4DB3-BB03-BBE74AC93A97}" destId="{974A9F9F-3298-4456-A514-781AC08BA7FC}" srcOrd="0" destOrd="0" presId="urn:microsoft.com/office/officeart/2005/8/layout/chevronAccent+Icon"/>
    <dgm:cxn modelId="{B911B0C1-4329-49D7-88EF-B7EEF0EE5DCB}" srcId="{4365CD0C-384C-4DB3-BB03-BBE74AC93A97}" destId="{6C16A8F5-2F5C-4721-9850-CD6A4EF9E74E}" srcOrd="0" destOrd="0" parTransId="{9C97A4FA-2A8E-49B5-80D0-69945F97C756}" sibTransId="{B891D08A-A4DD-40ED-ADA0-2C4636B9716C}"/>
    <dgm:cxn modelId="{B347A8F7-5B9A-43AF-8D53-BB48D3CFCC74}" type="presParOf" srcId="{974A9F9F-3298-4456-A514-781AC08BA7FC}" destId="{4350737B-9226-4772-B82A-E19B6AC0035B}" srcOrd="0" destOrd="0" presId="urn:microsoft.com/office/officeart/2005/8/layout/chevronAccent+Icon"/>
    <dgm:cxn modelId="{ADADB8AD-931B-41B7-9208-FA0AF2ADEA73}" type="presParOf" srcId="{4350737B-9226-4772-B82A-E19B6AC0035B}" destId="{D0427D53-EE20-4F7A-9FBD-BA587B19505E}" srcOrd="0" destOrd="0" presId="urn:microsoft.com/office/officeart/2005/8/layout/chevronAccent+Icon"/>
    <dgm:cxn modelId="{A918DFA4-CF83-4952-A9BD-A3CEB4B06922}" type="presParOf" srcId="{4350737B-9226-4772-B82A-E19B6AC0035B}" destId="{0E7A4E16-35E3-4DDE-9020-946878834DD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65CD0C-384C-4DB3-BB03-BBE74AC93A9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16A8F5-2F5C-4721-9850-CD6A4EF9E74E}">
      <dgm:prSet phldrT="[Text]" custT="1"/>
      <dgm:spPr/>
      <dgm:t>
        <a:bodyPr/>
        <a:lstStyle/>
        <a:p>
          <a:pPr algn="l" rtl="0"/>
          <a:r>
            <a:rPr lang="el-GR" sz="1800" b="1">
              <a:latin typeface="Century Gothic" panose="020B0502020202020204"/>
            </a:rPr>
            <a:t>Στάδιο 3: </a:t>
          </a:r>
          <a:r>
            <a:rPr lang="en-US" sz="1800" b="1" err="1">
              <a:latin typeface="Century Gothic" panose="020B0502020202020204"/>
            </a:rPr>
            <a:t>Δι</a:t>
          </a:r>
          <a:r>
            <a:rPr lang="en-US" sz="1800" b="1">
              <a:latin typeface="Century Gothic" panose="020B0502020202020204"/>
            </a:rPr>
            <a:t>αδικασία Live</a:t>
          </a:r>
          <a:endParaRPr lang="en-US" sz="1800" b="1"/>
        </a:p>
        <a:p>
          <a:pPr algn="l"/>
          <a:r>
            <a:rPr lang="en-US" sz="1800">
              <a:latin typeface="Century Gothic" panose="020B0502020202020204"/>
            </a:rPr>
            <a:t>Domain Setup</a:t>
          </a:r>
        </a:p>
        <a:p>
          <a:pPr algn="l"/>
          <a:r>
            <a:rPr lang="en-US" sz="1800" err="1">
              <a:latin typeface="Century Gothic" panose="020B0502020202020204"/>
            </a:rPr>
            <a:t>Οδηγίες</a:t>
          </a:r>
          <a:r>
            <a:rPr lang="en-US" sz="1800">
              <a:latin typeface="Century Gothic" panose="020B0502020202020204"/>
            </a:rPr>
            <a:t> </a:t>
          </a:r>
          <a:r>
            <a:rPr lang="en-US" sz="1800" err="1">
              <a:latin typeface="Century Gothic" panose="020B0502020202020204"/>
            </a:rPr>
            <a:t>γι</a:t>
          </a:r>
          <a:r>
            <a:rPr lang="en-US" sz="1800">
              <a:latin typeface="Century Gothic" panose="020B0502020202020204"/>
            </a:rPr>
            <a:t>α το Live</a:t>
          </a:r>
          <a:endParaRPr lang="en-US" sz="1800" b="1"/>
        </a:p>
      </dgm:t>
    </dgm:pt>
    <dgm:pt modelId="{9C97A4FA-2A8E-49B5-80D0-69945F97C756}" type="parTrans" cxnId="{B911B0C1-4329-49D7-88EF-B7EEF0EE5DCB}">
      <dgm:prSet/>
      <dgm:spPr/>
      <dgm:t>
        <a:bodyPr/>
        <a:lstStyle/>
        <a:p>
          <a:endParaRPr lang="en-US"/>
        </a:p>
      </dgm:t>
    </dgm:pt>
    <dgm:pt modelId="{B891D08A-A4DD-40ED-ADA0-2C4636B9716C}" type="sibTrans" cxnId="{B911B0C1-4329-49D7-88EF-B7EEF0EE5DCB}">
      <dgm:prSet/>
      <dgm:spPr/>
      <dgm:t>
        <a:bodyPr/>
        <a:lstStyle/>
        <a:p>
          <a:endParaRPr lang="en-US"/>
        </a:p>
      </dgm:t>
    </dgm:pt>
    <dgm:pt modelId="{974A9F9F-3298-4456-A514-781AC08BA7FC}" type="pres">
      <dgm:prSet presAssocID="{4365CD0C-384C-4DB3-BB03-BBE74AC93A97}" presName="Name0" presStyleCnt="0">
        <dgm:presLayoutVars>
          <dgm:dir/>
          <dgm:resizeHandles val="exact"/>
        </dgm:presLayoutVars>
      </dgm:prSet>
      <dgm:spPr/>
    </dgm:pt>
    <dgm:pt modelId="{4350737B-9226-4772-B82A-E19B6AC0035B}" type="pres">
      <dgm:prSet presAssocID="{6C16A8F5-2F5C-4721-9850-CD6A4EF9E74E}" presName="composite" presStyleCnt="0"/>
      <dgm:spPr/>
    </dgm:pt>
    <dgm:pt modelId="{D0427D53-EE20-4F7A-9FBD-BA587B19505E}" type="pres">
      <dgm:prSet presAssocID="{6C16A8F5-2F5C-4721-9850-CD6A4EF9E74E}" presName="bgChev" presStyleLbl="node1" presStyleIdx="0" presStyleCnt="1"/>
      <dgm:spPr/>
    </dgm:pt>
    <dgm:pt modelId="{0E7A4E16-35E3-4DDE-9020-946878834DD2}" type="pres">
      <dgm:prSet presAssocID="{6C16A8F5-2F5C-4721-9850-CD6A4EF9E74E}" presName="txNode" presStyleLbl="fgAcc1" presStyleIdx="0" presStyleCnt="1" custScaleX="124379" custScaleY="100000">
        <dgm:presLayoutVars>
          <dgm:bulletEnabled val="1"/>
        </dgm:presLayoutVars>
      </dgm:prSet>
      <dgm:spPr/>
    </dgm:pt>
  </dgm:ptLst>
  <dgm:cxnLst>
    <dgm:cxn modelId="{A25E6C53-C9D6-4902-A6EE-2523299726F7}" type="presOf" srcId="{6C16A8F5-2F5C-4721-9850-CD6A4EF9E74E}" destId="{0E7A4E16-35E3-4DDE-9020-946878834DD2}" srcOrd="0" destOrd="0" presId="urn:microsoft.com/office/officeart/2005/8/layout/chevronAccent+Icon"/>
    <dgm:cxn modelId="{36ED3B9A-4155-4FF4-93A3-87BF5499BE39}" type="presOf" srcId="{4365CD0C-384C-4DB3-BB03-BBE74AC93A97}" destId="{974A9F9F-3298-4456-A514-781AC08BA7FC}" srcOrd="0" destOrd="0" presId="urn:microsoft.com/office/officeart/2005/8/layout/chevronAccent+Icon"/>
    <dgm:cxn modelId="{B911B0C1-4329-49D7-88EF-B7EEF0EE5DCB}" srcId="{4365CD0C-384C-4DB3-BB03-BBE74AC93A97}" destId="{6C16A8F5-2F5C-4721-9850-CD6A4EF9E74E}" srcOrd="0" destOrd="0" parTransId="{9C97A4FA-2A8E-49B5-80D0-69945F97C756}" sibTransId="{B891D08A-A4DD-40ED-ADA0-2C4636B9716C}"/>
    <dgm:cxn modelId="{B347A8F7-5B9A-43AF-8D53-BB48D3CFCC74}" type="presParOf" srcId="{974A9F9F-3298-4456-A514-781AC08BA7FC}" destId="{4350737B-9226-4772-B82A-E19B6AC0035B}" srcOrd="0" destOrd="0" presId="urn:microsoft.com/office/officeart/2005/8/layout/chevronAccent+Icon"/>
    <dgm:cxn modelId="{ADADB8AD-931B-41B7-9208-FA0AF2ADEA73}" type="presParOf" srcId="{4350737B-9226-4772-B82A-E19B6AC0035B}" destId="{D0427D53-EE20-4F7A-9FBD-BA587B19505E}" srcOrd="0" destOrd="0" presId="urn:microsoft.com/office/officeart/2005/8/layout/chevronAccent+Icon"/>
    <dgm:cxn modelId="{A918DFA4-CF83-4952-A9BD-A3CEB4B06922}" type="presParOf" srcId="{4350737B-9226-4772-B82A-E19B6AC0035B}" destId="{0E7A4E16-35E3-4DDE-9020-946878834DD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27D53-EE20-4F7A-9FBD-BA587B19505E}">
      <dsp:nvSpPr>
        <dsp:cNvPr id="0" name=""/>
        <dsp:cNvSpPr/>
      </dsp:nvSpPr>
      <dsp:spPr>
        <a:xfrm>
          <a:off x="5414" y="455274"/>
          <a:ext cx="3097293" cy="119555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4E16-35E3-4DDE-9020-946878834DD2}">
      <dsp:nvSpPr>
        <dsp:cNvPr id="0" name=""/>
        <dsp:cNvSpPr/>
      </dsp:nvSpPr>
      <dsp:spPr>
        <a:xfrm>
          <a:off x="582364" y="615174"/>
          <a:ext cx="3113482" cy="1473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latin typeface="Century Gothic" panose="020B0502020202020204"/>
            </a:rPr>
            <a:t>Στάδιο 1: </a:t>
          </a:r>
          <a:r>
            <a:rPr lang="en-US" sz="1600" b="1" kern="1200" err="1">
              <a:latin typeface="Century Gothic" panose="020B0502020202020204"/>
            </a:rPr>
            <a:t>Συλλογή</a:t>
          </a:r>
          <a:r>
            <a:rPr lang="en-US" sz="1600" b="1" kern="1200">
              <a:latin typeface="Century Gothic" panose="020B0502020202020204"/>
            </a:rPr>
            <a:t> </a:t>
          </a:r>
          <a:r>
            <a:rPr lang="en-US" sz="1600" b="1" kern="1200" err="1">
              <a:latin typeface="Century Gothic" panose="020B0502020202020204"/>
            </a:rPr>
            <a:t>Υλικού</a:t>
          </a:r>
          <a:endParaRPr lang="en-US" sz="1600" b="1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Century Gothic" panose="020B0502020202020204"/>
            </a:rPr>
            <a:t>Εικόνες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Century Gothic" panose="020B0502020202020204"/>
            </a:rPr>
            <a:t>Κείμεν</a:t>
          </a:r>
          <a:r>
            <a:rPr lang="en-US" sz="1100" kern="1200">
              <a:latin typeface="Century Gothic" panose="020B0502020202020204"/>
            </a:rPr>
            <a:t>α</a:t>
          </a:r>
          <a:endParaRPr lang="en-U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entury Gothic" panose="020B0502020202020204"/>
            </a:rPr>
            <a:t>Κα</a:t>
          </a:r>
          <a:r>
            <a:rPr lang="en-US" sz="1100" kern="1200" dirty="0" err="1">
              <a:latin typeface="Century Gothic" panose="020B0502020202020204"/>
            </a:rPr>
            <a:t>τηγοριές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Century Gothic" panose="020B0502020202020204"/>
            </a:rPr>
            <a:t>Προϊόντ</a:t>
          </a:r>
          <a:r>
            <a:rPr lang="en-US" sz="1100" kern="1200">
              <a:latin typeface="Century Gothic" panose="020B0502020202020204"/>
            </a:rPr>
            <a:t>α</a:t>
          </a:r>
          <a:endParaRPr lang="en-US" sz="1100" kern="1200"/>
        </a:p>
      </dsp:txBody>
      <dsp:txXfrm>
        <a:off x="625522" y="658332"/>
        <a:ext cx="3027166" cy="1387217"/>
      </dsp:txXfrm>
    </dsp:sp>
    <dsp:sp modelId="{F5BC5EED-1A9C-43DA-97AD-5D5229DFFF64}">
      <dsp:nvSpPr>
        <dsp:cNvPr id="0" name=""/>
        <dsp:cNvSpPr/>
      </dsp:nvSpPr>
      <dsp:spPr>
        <a:xfrm>
          <a:off x="3792206" y="444643"/>
          <a:ext cx="3097293" cy="119555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9AFE7-B449-46AA-A4A3-981A41D3269C}">
      <dsp:nvSpPr>
        <dsp:cNvPr id="0" name=""/>
        <dsp:cNvSpPr/>
      </dsp:nvSpPr>
      <dsp:spPr>
        <a:xfrm>
          <a:off x="4618151" y="583279"/>
          <a:ext cx="2615492" cy="1516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Century Gothic" panose="020B0502020202020204"/>
            </a:rPr>
            <a:t>Στάδιο 2: </a:t>
          </a:r>
          <a:r>
            <a:rPr lang="en-US" sz="1300" b="1" kern="1200" dirty="0" err="1">
              <a:latin typeface="Century Gothic" panose="020B0502020202020204"/>
            </a:rPr>
            <a:t>Δημιουργί</a:t>
          </a:r>
          <a:r>
            <a:rPr lang="en-US" sz="1300" b="1" kern="1200" dirty="0">
              <a:latin typeface="Century Gothic" panose="020B0502020202020204"/>
            </a:rPr>
            <a:t>α e-Shop	</a:t>
          </a:r>
          <a:endParaRPr lang="en-US" sz="13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100" kern="1200" dirty="0"/>
            <a:t>Digital4U e-</a:t>
          </a:r>
          <a:r>
            <a:rPr lang="el-GR" sz="1100" kern="1200" dirty="0" err="1"/>
            <a:t>Shop</a:t>
          </a:r>
          <a:r>
            <a:rPr lang="el-GR" sz="1100" kern="1200" dirty="0"/>
            <a:t> </a:t>
          </a:r>
          <a:r>
            <a:rPr lang="el-GR" sz="1100" kern="1200" dirty="0" err="1"/>
            <a:t>Wizard</a:t>
          </a:r>
          <a:endParaRPr lang="el-G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100" kern="1200" dirty="0"/>
            <a:t>Παραμετροποίηση Digital4U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100" kern="1200" dirty="0"/>
            <a:t>Ενημέρωση ειδών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100" kern="1200" dirty="0"/>
            <a:t>Λήψη παραγγελιών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l-GR" sz="1100" kern="1200" dirty="0"/>
            <a:t>Επεξεργασία Ειδών/ Υπηρεσιών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4662555" y="627683"/>
        <a:ext cx="2526684" cy="1427251"/>
      </dsp:txXfrm>
    </dsp:sp>
    <dsp:sp modelId="{1580B3AC-3295-4221-83B9-6CB865E0E43B}">
      <dsp:nvSpPr>
        <dsp:cNvPr id="0" name=""/>
        <dsp:cNvSpPr/>
      </dsp:nvSpPr>
      <dsp:spPr>
        <a:xfrm>
          <a:off x="7330004" y="465717"/>
          <a:ext cx="3097293" cy="119555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3C281-3C0F-4B9C-980E-1059C1517BF8}">
      <dsp:nvSpPr>
        <dsp:cNvPr id="0" name=""/>
        <dsp:cNvSpPr/>
      </dsp:nvSpPr>
      <dsp:spPr>
        <a:xfrm>
          <a:off x="8155949" y="646503"/>
          <a:ext cx="2615492" cy="1431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>
              <a:latin typeface="Century Gothic" panose="020B0502020202020204"/>
            </a:rPr>
            <a:t>Στάδιο 3: </a:t>
          </a:r>
          <a:r>
            <a:rPr lang="en-US" sz="1500" b="1" kern="1200" err="1">
              <a:latin typeface="Century Gothic" panose="020B0502020202020204"/>
            </a:rPr>
            <a:t>Δι</a:t>
          </a:r>
          <a:r>
            <a:rPr lang="en-US" sz="1500" b="1" kern="1200">
              <a:latin typeface="Century Gothic" panose="020B0502020202020204"/>
            </a:rPr>
            <a:t>αδικασία Live</a:t>
          </a:r>
          <a:endParaRPr lang="en-US" sz="1500" b="1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Century Gothic" panose="020B0502020202020204"/>
            </a:rPr>
            <a:t>Domain Setup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Century Gothic" panose="020B0502020202020204"/>
            </a:rPr>
            <a:t>Οδηγίες</a:t>
          </a:r>
          <a:r>
            <a:rPr lang="en-US" sz="1100" kern="1200">
              <a:latin typeface="Century Gothic" panose="020B0502020202020204"/>
            </a:rPr>
            <a:t> </a:t>
          </a:r>
          <a:r>
            <a:rPr lang="en-US" sz="1100" kern="1200" err="1">
              <a:latin typeface="Century Gothic" panose="020B0502020202020204"/>
            </a:rPr>
            <a:t>γι</a:t>
          </a:r>
          <a:r>
            <a:rPr lang="en-US" sz="1100" kern="1200">
              <a:latin typeface="Century Gothic" panose="020B0502020202020204"/>
            </a:rPr>
            <a:t>α το Live</a:t>
          </a:r>
        </a:p>
      </dsp:txBody>
      <dsp:txXfrm>
        <a:off x="8197884" y="688438"/>
        <a:ext cx="2531622" cy="1347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27D53-EE20-4F7A-9FBD-BA587B19505E}">
      <dsp:nvSpPr>
        <dsp:cNvPr id="0" name=""/>
        <dsp:cNvSpPr/>
      </dsp:nvSpPr>
      <dsp:spPr>
        <a:xfrm>
          <a:off x="759" y="0"/>
          <a:ext cx="6527828" cy="160246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4E16-35E3-4DDE-9020-946878834DD2}">
      <dsp:nvSpPr>
        <dsp:cNvPr id="0" name=""/>
        <dsp:cNvSpPr/>
      </dsp:nvSpPr>
      <dsp:spPr>
        <a:xfrm>
          <a:off x="1069580" y="400615"/>
          <a:ext cx="6856254" cy="160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>
              <a:latin typeface="Century Gothic" panose="020B0502020202020204"/>
            </a:rPr>
            <a:t>Στάδιο 1: </a:t>
          </a:r>
          <a:r>
            <a:rPr lang="en-US" sz="1800" b="1" kern="1200" err="1">
              <a:latin typeface="Century Gothic" panose="020B0502020202020204"/>
            </a:rPr>
            <a:t>Συλλογή</a:t>
          </a:r>
          <a:r>
            <a:rPr lang="en-US" sz="1800" b="1" kern="1200">
              <a:latin typeface="Century Gothic" panose="020B0502020202020204"/>
            </a:rPr>
            <a:t> </a:t>
          </a:r>
          <a:r>
            <a:rPr lang="en-US" sz="1800" b="1" kern="1200" err="1">
              <a:latin typeface="Century Gothic" panose="020B0502020202020204"/>
            </a:rPr>
            <a:t>Υλικού</a:t>
          </a:r>
          <a:endParaRPr lang="en-US" sz="1800" b="1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latin typeface="Century Gothic" panose="020B0502020202020204"/>
            </a:rPr>
            <a:t>Εικόνες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entury Gothic" panose="020B0502020202020204"/>
            </a:rPr>
            <a:t>Κείμενα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entury Gothic" panose="020B0502020202020204"/>
            </a:rPr>
            <a:t>Κα</a:t>
          </a:r>
          <a:r>
            <a:rPr lang="en-US" sz="1400" kern="1200" err="1">
              <a:latin typeface="Century Gothic" panose="020B0502020202020204"/>
            </a:rPr>
            <a:t>τηγοριές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>
              <a:latin typeface="Century Gothic" panose="020B0502020202020204"/>
            </a:rPr>
            <a:t>Προϊόντ</a:t>
          </a:r>
          <a:r>
            <a:rPr lang="en-US" sz="1400" kern="1200">
              <a:latin typeface="Century Gothic" panose="020B0502020202020204"/>
            </a:rPr>
            <a:t>α</a:t>
          </a:r>
          <a:endParaRPr lang="en-US" sz="1400" kern="1200"/>
        </a:p>
      </dsp:txBody>
      <dsp:txXfrm>
        <a:off x="1116515" y="447550"/>
        <a:ext cx="6762384" cy="1508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27D53-EE20-4F7A-9FBD-BA587B19505E}">
      <dsp:nvSpPr>
        <dsp:cNvPr id="0" name=""/>
        <dsp:cNvSpPr/>
      </dsp:nvSpPr>
      <dsp:spPr>
        <a:xfrm>
          <a:off x="1760" y="-100153"/>
          <a:ext cx="6395460" cy="160246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4E16-35E3-4DDE-9020-946878834DD2}">
      <dsp:nvSpPr>
        <dsp:cNvPr id="0" name=""/>
        <dsp:cNvSpPr/>
      </dsp:nvSpPr>
      <dsp:spPr>
        <a:xfrm>
          <a:off x="890212" y="100153"/>
          <a:ext cx="7034620" cy="2003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latin typeface="Century Gothic" panose="020B0502020202020204"/>
            </a:rPr>
            <a:t>Στάδιο 2: </a:t>
          </a:r>
          <a:r>
            <a:rPr lang="en-US" sz="1500" b="1" kern="1200" dirty="0" err="1">
              <a:latin typeface="Century Gothic" panose="020B0502020202020204"/>
            </a:rPr>
            <a:t>Δημιουργί</a:t>
          </a:r>
          <a:r>
            <a:rPr lang="en-US" sz="1500" b="1" kern="1200" dirty="0">
              <a:latin typeface="Century Gothic" panose="020B0502020202020204"/>
            </a:rPr>
            <a:t>α e-Shop</a:t>
          </a: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/>
            </a:rPr>
            <a:t>Digital4U e-Shop Wizard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entury Gothic" panose="020B0502020202020204"/>
            </a:rPr>
            <a:t>Παραμετροποίηση </a:t>
          </a:r>
          <a:r>
            <a:rPr lang="en-US" sz="1500" kern="1200" dirty="0">
              <a:latin typeface="Century Gothic" panose="020B0502020202020204"/>
            </a:rPr>
            <a:t>Digital4U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Century Gothic" panose="020B0502020202020204"/>
            </a:rPr>
            <a:t>Ενημέρωση</a:t>
          </a:r>
          <a:r>
            <a:rPr lang="en-US" sz="1500" kern="1200" dirty="0">
              <a:latin typeface="Century Gothic" panose="020B0502020202020204"/>
            </a:rPr>
            <a:t> </a:t>
          </a:r>
          <a:r>
            <a:rPr lang="en-US" sz="1500" kern="1200" dirty="0" err="1">
              <a:latin typeface="Century Gothic" panose="020B0502020202020204"/>
            </a:rPr>
            <a:t>ειδών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Century Gothic" panose="020B0502020202020204"/>
            </a:rPr>
            <a:t>Λήψη</a:t>
          </a:r>
          <a:r>
            <a:rPr lang="en-US" sz="1500" kern="1200" dirty="0">
              <a:latin typeface="Century Gothic" panose="020B0502020202020204"/>
            </a:rPr>
            <a:t> παρα</a:t>
          </a:r>
          <a:r>
            <a:rPr lang="en-US" sz="1500" kern="1200" dirty="0" err="1">
              <a:latin typeface="Century Gothic" panose="020B0502020202020204"/>
            </a:rPr>
            <a:t>γγελιών</a:t>
          </a:r>
          <a:endParaRPr lang="el-GR" sz="1500" kern="1200" dirty="0">
            <a:latin typeface="Century Gothic" panose="020B0502020202020204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kern="1200" dirty="0">
              <a:latin typeface="Century Gothic" panose="020B0502020202020204"/>
            </a:rPr>
            <a:t>Επεξεργασία Ειδών/ Υπηρεσιών</a:t>
          </a:r>
          <a:endParaRPr lang="en-US" sz="1500" b="0" kern="1200" dirty="0"/>
        </a:p>
      </dsp:txBody>
      <dsp:txXfrm>
        <a:off x="948880" y="158821"/>
        <a:ext cx="6917284" cy="1885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27D53-EE20-4F7A-9FBD-BA587B19505E}">
      <dsp:nvSpPr>
        <dsp:cNvPr id="0" name=""/>
        <dsp:cNvSpPr/>
      </dsp:nvSpPr>
      <dsp:spPr>
        <a:xfrm>
          <a:off x="759" y="0"/>
          <a:ext cx="6527828" cy="160246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4E16-35E3-4DDE-9020-946878834DD2}">
      <dsp:nvSpPr>
        <dsp:cNvPr id="0" name=""/>
        <dsp:cNvSpPr/>
      </dsp:nvSpPr>
      <dsp:spPr>
        <a:xfrm>
          <a:off x="1069580" y="400615"/>
          <a:ext cx="6856254" cy="160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>
              <a:latin typeface="Century Gothic" panose="020B0502020202020204"/>
            </a:rPr>
            <a:t>Στάδιο 3: </a:t>
          </a:r>
          <a:r>
            <a:rPr lang="en-US" sz="1800" b="1" kern="1200" err="1">
              <a:latin typeface="Century Gothic" panose="020B0502020202020204"/>
            </a:rPr>
            <a:t>Δι</a:t>
          </a:r>
          <a:r>
            <a:rPr lang="en-US" sz="1800" b="1" kern="1200">
              <a:latin typeface="Century Gothic" panose="020B0502020202020204"/>
            </a:rPr>
            <a:t>αδικασία Live</a:t>
          </a:r>
          <a:endParaRPr lang="en-US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entury Gothic" panose="020B0502020202020204"/>
            </a:rPr>
            <a:t>Domain Setup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Century Gothic" panose="020B0502020202020204"/>
            </a:rPr>
            <a:t>Οδηγίες</a:t>
          </a:r>
          <a:r>
            <a:rPr lang="en-US" sz="1800" kern="1200">
              <a:latin typeface="Century Gothic" panose="020B0502020202020204"/>
            </a:rPr>
            <a:t> </a:t>
          </a:r>
          <a:r>
            <a:rPr lang="en-US" sz="1800" kern="1200" err="1">
              <a:latin typeface="Century Gothic" panose="020B0502020202020204"/>
            </a:rPr>
            <a:t>γι</a:t>
          </a:r>
          <a:r>
            <a:rPr lang="en-US" sz="1800" kern="1200">
              <a:latin typeface="Century Gothic" panose="020B0502020202020204"/>
            </a:rPr>
            <a:t>α το Live</a:t>
          </a:r>
          <a:endParaRPr lang="en-US" sz="1800" b="1" kern="1200"/>
        </a:p>
      </dsp:txBody>
      <dsp:txXfrm>
        <a:off x="1116515" y="447550"/>
        <a:ext cx="6762384" cy="150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68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nt.sc/oLTVAEgY_HP-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nt.sc/zlUELJxA0oTb" TargetMode="External"/><Relationship Id="rId2" Type="http://schemas.openxmlformats.org/officeDocument/2006/relationships/hyperlink" Target="https://prnt.sc/hD6BwbvkNrm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nikolaidis@digital4u.g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Products@digital4u.gr" TargetMode="External"/><Relationship Id="rId2" Type="http://schemas.openxmlformats.org/officeDocument/2006/relationships/hyperlink" Target="mailto:eproducts@digital4u.gr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eProducts@digital4u.g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Products@digital4u.gr" TargetMode="External"/><Relationship Id="rId2" Type="http://schemas.openxmlformats.org/officeDocument/2006/relationships/hyperlink" Target="mailto:eproducts@digital4u.g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eProducts@digital4u.gr" TargetMode="External"/><Relationship Id="rId2" Type="http://schemas.openxmlformats.org/officeDocument/2006/relationships/hyperlink" Target="mailto:eproducts@digital4u.g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eProducts@digital4u.g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nt.sc/MR6s2aNhTkl_" TargetMode="External"/><Relationship Id="rId2" Type="http://schemas.openxmlformats.org/officeDocument/2006/relationships/hyperlink" Target="https://prnt.sc/Wxi1QfulViU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nt.sc/4jGHObAel4s4" TargetMode="External"/><Relationship Id="rId4" Type="http://schemas.openxmlformats.org/officeDocument/2006/relationships/hyperlink" Target="https://prnt.sc/NYhb2v3YFmF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nt.sc/2rVtCFEwVDvs" TargetMode="External"/><Relationship Id="rId2" Type="http://schemas.openxmlformats.org/officeDocument/2006/relationships/hyperlink" Target="https://prnt.sc/cJJxtyaqabJ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-eshop.digital4u.gr/index.php?route=information/information&amp;information_id=7" TargetMode="External"/><Relationship Id="rId2" Type="http://schemas.openxmlformats.org/officeDocument/2006/relationships/hyperlink" Target="https://smart-eshop.digital4u.gr/index.php?route=information/information&amp;information_id=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rt-eshop.digital4u.gr/index.php?route=information/information&amp;information_id=5" TargetMode="External"/><Relationship Id="rId5" Type="http://schemas.openxmlformats.org/officeDocument/2006/relationships/hyperlink" Target="https://smart-eshop.digital4u.gr/index.php?route=information/information&amp;information_id=3" TargetMode="External"/><Relationship Id="rId4" Type="http://schemas.openxmlformats.org/officeDocument/2006/relationships/hyperlink" Target="https://smart-eshop.digital4u.gr/index.php?route=information/information&amp;information_id=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nt.sc/j6yYZRd3QNKK" TargetMode="External"/><Relationship Id="rId2" Type="http://schemas.openxmlformats.org/officeDocument/2006/relationships/hyperlink" Target="https://prnt.sc/dZA-2IT3tsk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prnt.sc/gX2fkUpnEY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3311844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Οδηγίες για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δ</a:t>
            </a:r>
            <a:r>
              <a:rPr lang="en-US" dirty="0" err="1">
                <a:solidFill>
                  <a:schemeClr val="tx1"/>
                </a:solidFill>
              </a:rPr>
              <a:t>ημιουργί</a:t>
            </a:r>
            <a:r>
              <a:rPr lang="en-US" dirty="0">
                <a:solidFill>
                  <a:schemeClr val="tx1"/>
                </a:solidFill>
              </a:rPr>
              <a:t>α e-Shop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μέσα από το </a:t>
            </a:r>
            <a:r>
              <a:rPr lang="en-US" dirty="0">
                <a:solidFill>
                  <a:schemeClr val="tx1"/>
                </a:solidFill>
              </a:rPr>
              <a:t>SMART ERP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2EC9B0-1A97-C567-172A-ED0589D77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598779"/>
            <a:ext cx="9638153" cy="1117042"/>
          </a:xfrm>
          <a:effectLst/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r"/>
            <a:r>
              <a:rPr lang="el-GR" dirty="0"/>
              <a:t>Έκδοση</a:t>
            </a:r>
            <a:r>
              <a:rPr lang="en-US" dirty="0"/>
              <a:t> </a:t>
            </a:r>
            <a:r>
              <a:rPr lang="el-GR" dirty="0"/>
              <a:t>Εγγράφου </a:t>
            </a:r>
            <a:r>
              <a:rPr lang="en-US" dirty="0"/>
              <a:t>V1.1</a:t>
            </a:r>
          </a:p>
        </p:txBody>
      </p:sp>
    </p:spTree>
    <p:extLst>
      <p:ext uri="{BB962C8B-B14F-4D97-AF65-F5344CB8AC3E}">
        <p14:creationId xmlns:p14="http://schemas.microsoft.com/office/powerpoint/2010/main" val="198402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/>
              <a:t>Δημιουργία </a:t>
            </a:r>
            <a:r>
              <a:rPr lang="el-GR" dirty="0">
                <a:solidFill>
                  <a:schemeClr val="accent1"/>
                </a:solidFill>
              </a:rPr>
              <a:t>Κατασκευαστών </a:t>
            </a:r>
            <a:r>
              <a:rPr lang="el-GR" dirty="0"/>
              <a:t>μέσα στο Smart </a:t>
            </a:r>
            <a:endParaRPr lang="el-GR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/>
          </a:bodyPr>
          <a:lstStyle/>
          <a:p>
            <a:pPr marL="400050" lvl="1">
              <a:buNone/>
            </a:pPr>
            <a:r>
              <a:rPr lang="el-GR">
                <a:ea typeface="Verdana"/>
              </a:rPr>
              <a:t>Πριν την δημιουργία του νέου σας e-</a:t>
            </a:r>
            <a:r>
              <a:rPr lang="el-GR" err="1">
                <a:ea typeface="Verdana"/>
              </a:rPr>
              <a:t>shop</a:t>
            </a:r>
            <a:r>
              <a:rPr lang="el-GR">
                <a:ea typeface="Verdana"/>
              </a:rPr>
              <a:t> θα χρειαστεί να έχετε δημιουργήσει τις κατηγορίες των</a:t>
            </a:r>
            <a:endParaRPr lang="en-US">
              <a:ea typeface="Verdana"/>
            </a:endParaRPr>
          </a:p>
          <a:p>
            <a:pPr marL="400050" lvl="1">
              <a:buNone/>
            </a:pPr>
            <a:r>
              <a:rPr lang="el-GR">
                <a:ea typeface="Verdana"/>
              </a:rPr>
              <a:t>κατασκευαστών του  ηλεκτρονικού καταστήματος.</a:t>
            </a:r>
            <a:r>
              <a:rPr lang="el-GR" b="1">
                <a:ea typeface="Verdana"/>
              </a:rPr>
              <a:t> </a:t>
            </a:r>
            <a:r>
              <a:rPr lang="el-GR" sz="1200" i="1">
                <a:ea typeface="Verdana"/>
                <a:hlinkClick r:id="rId2"/>
              </a:rPr>
              <a:t>Δείτε εδώ που θα εμφανίζονται</a:t>
            </a:r>
            <a:endParaRPr lang="el-GR" sz="1200" i="1">
              <a:ea typeface="Verdana"/>
            </a:endParaRPr>
          </a:p>
          <a:p>
            <a:pPr marL="400050" lvl="1">
              <a:buNone/>
            </a:pPr>
            <a:endParaRPr lang="el-GR" b="1">
              <a:ea typeface="Verdana"/>
            </a:endParaRPr>
          </a:p>
          <a:p>
            <a:pPr marL="400050" lvl="1">
              <a:buNone/>
            </a:pPr>
            <a:r>
              <a:rPr lang="el-GR" sz="1400">
                <a:ea typeface="Verdana"/>
              </a:rPr>
              <a:t>Οι κατασκευαστές εισάγονται στην ενότητα: </a:t>
            </a:r>
            <a:r>
              <a:rPr lang="el-GR" sz="1400" b="1">
                <a:ea typeface="Verdana"/>
              </a:rPr>
              <a:t>Ρυθμίσεις</a:t>
            </a:r>
            <a:r>
              <a:rPr lang="el-GR" sz="1400">
                <a:ea typeface="Verdana"/>
              </a:rPr>
              <a:t> </a:t>
            </a:r>
            <a:r>
              <a:rPr lang="el-GR" sz="1400">
                <a:ea typeface="Verdana"/>
                <a:sym typeface="Wingdings" panose="05000000000000000000" pitchFamily="2" charset="2"/>
              </a:rPr>
              <a:t></a:t>
            </a:r>
            <a:r>
              <a:rPr lang="el-GR" sz="1400">
                <a:ea typeface="Verdana"/>
              </a:rPr>
              <a:t> </a:t>
            </a:r>
            <a:r>
              <a:rPr lang="el-GR" sz="1400" b="1">
                <a:ea typeface="Verdana"/>
              </a:rPr>
              <a:t>Γενικές</a:t>
            </a:r>
            <a:r>
              <a:rPr lang="el-GR" sz="1400">
                <a:ea typeface="Verdana"/>
              </a:rPr>
              <a:t> </a:t>
            </a:r>
            <a:r>
              <a:rPr lang="el-GR" sz="1400">
                <a:ea typeface="Verdana"/>
                <a:sym typeface="Wingdings" panose="05000000000000000000" pitchFamily="2" charset="2"/>
              </a:rPr>
              <a:t></a:t>
            </a:r>
            <a:r>
              <a:rPr lang="el-GR" sz="1400">
                <a:ea typeface="Verdana"/>
              </a:rPr>
              <a:t> </a:t>
            </a:r>
            <a:r>
              <a:rPr lang="el-GR" sz="1400" b="1">
                <a:ea typeface="Verdana"/>
              </a:rPr>
              <a:t>Κατασκευαστές</a:t>
            </a:r>
            <a:r>
              <a:rPr lang="el-GR" sz="1400">
                <a:ea typeface="Verdana"/>
              </a:rPr>
              <a:t>. </a:t>
            </a:r>
            <a:endParaRPr lang="el-GR" sz="1400" b="1">
              <a:ea typeface="Verdana"/>
            </a:endParaRPr>
          </a:p>
          <a:p>
            <a:pPr marL="457200" lvl="1" indent="-342900">
              <a:buAutoNum type="arabicPeriod"/>
            </a:pPr>
            <a:r>
              <a:rPr lang="el-GR" sz="1400">
                <a:ea typeface="Verdana"/>
              </a:rPr>
              <a:t>Πατάτε το</a:t>
            </a:r>
            <a:endParaRPr lang="el-GR" sz="1400" b="1">
              <a:ea typeface="Verdana"/>
            </a:endParaRPr>
          </a:p>
          <a:p>
            <a:pPr marL="457200" lvl="1" indent="-342900">
              <a:buAutoNum type="arabicPeriod"/>
            </a:pPr>
            <a:r>
              <a:rPr lang="el-GR" sz="1400">
                <a:ea typeface="Verdana"/>
              </a:rPr>
              <a:t>Συμπληρώνετε τον κωδικό του κατασκευαστή (τυχαίο μοναδικό νούμερο) και το όνομα του κατασκευαστή.</a:t>
            </a:r>
            <a:endParaRPr lang="el-GR" sz="1400" b="1">
              <a:ea typeface="Verdana"/>
            </a:endParaRPr>
          </a:p>
          <a:p>
            <a:pPr marL="457200" lvl="1" indent="0">
              <a:buNone/>
            </a:pPr>
            <a:endParaRPr lang="el-GR" sz="1400">
              <a:ea typeface="Verdana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00E8C09-7D00-ACB3-C1A6-448EF38F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452" y="4517016"/>
            <a:ext cx="417121" cy="4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/>
              <a:t>Δημιουργία </a:t>
            </a:r>
            <a:r>
              <a:rPr lang="el-GR" dirty="0">
                <a:solidFill>
                  <a:schemeClr val="accent1"/>
                </a:solidFill>
              </a:rPr>
              <a:t>Ειδών/ προϊόντων </a:t>
            </a:r>
            <a:r>
              <a:rPr lang="el-GR" dirty="0"/>
              <a:t>μέσα στο Smart </a:t>
            </a:r>
            <a:endParaRPr lang="el-GR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ea typeface="Verdana"/>
              </a:rPr>
              <a:t>Στην ενότητα </a:t>
            </a:r>
            <a:r>
              <a:rPr lang="el-GR" sz="1600" b="1" dirty="0">
                <a:ea typeface="Verdana"/>
              </a:rPr>
              <a:t>Οντότητες</a:t>
            </a:r>
            <a:r>
              <a:rPr lang="el-GR" sz="1600" dirty="0">
                <a:ea typeface="Verdana"/>
              </a:rPr>
              <a:t> </a:t>
            </a:r>
            <a:r>
              <a:rPr lang="el-GR" sz="1600" dirty="0">
                <a:latin typeface="Arial Black" panose="020B0A04020102020204" pitchFamily="34" charset="0"/>
                <a:ea typeface="Verdana"/>
                <a:sym typeface="Wingdings" panose="05000000000000000000" pitchFamily="2" charset="2"/>
              </a:rPr>
              <a:t></a:t>
            </a:r>
            <a:r>
              <a:rPr lang="el-GR" sz="1600" dirty="0">
                <a:ea typeface="Verdana"/>
              </a:rPr>
              <a:t> </a:t>
            </a:r>
            <a:r>
              <a:rPr lang="el-GR" sz="1600" b="1" dirty="0">
                <a:ea typeface="Verdana"/>
              </a:rPr>
              <a:t>Είδη</a:t>
            </a:r>
            <a:r>
              <a:rPr lang="el-GR" sz="1600" dirty="0">
                <a:ea typeface="Verdana"/>
              </a:rPr>
              <a:t> εμφανίζονται όλα τα προϊόντα της επιχείρησης σας.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ea typeface="Verdana"/>
              </a:rPr>
              <a:t>Για να εμφανιστεί το είδος στο e-</a:t>
            </a:r>
            <a:r>
              <a:rPr lang="el-GR" sz="1600" dirty="0" err="1">
                <a:ea typeface="Verdana"/>
              </a:rPr>
              <a:t>shop</a:t>
            </a:r>
            <a:r>
              <a:rPr lang="el-GR" sz="1600" dirty="0">
                <a:ea typeface="Verdana"/>
              </a:rPr>
              <a:t> χρειάζεται στην </a:t>
            </a:r>
            <a:r>
              <a:rPr lang="el-GR" sz="1600" dirty="0">
                <a:ea typeface="Verdana"/>
                <a:hlinkClick r:id="rId2"/>
              </a:rPr>
              <a:t>ενότητα </a:t>
            </a:r>
            <a:r>
              <a:rPr lang="en-US" sz="1600" dirty="0">
                <a:ea typeface="Verdana"/>
                <a:hlinkClick r:id="rId2"/>
              </a:rPr>
              <a:t>e</a:t>
            </a:r>
            <a:r>
              <a:rPr lang="el-GR" sz="1600" dirty="0">
                <a:ea typeface="Verdana"/>
                <a:hlinkClick r:id="rId2"/>
              </a:rPr>
              <a:t>-</a:t>
            </a:r>
            <a:r>
              <a:rPr lang="el-GR" sz="1600" dirty="0" err="1">
                <a:ea typeface="Verdana"/>
                <a:hlinkClick r:id="rId2"/>
              </a:rPr>
              <a:t>shop</a:t>
            </a:r>
            <a:r>
              <a:rPr lang="el-GR" sz="1600" dirty="0">
                <a:ea typeface="Verdana"/>
                <a:hlinkClick r:id="rId2"/>
              </a:rPr>
              <a:t> </a:t>
            </a:r>
            <a:r>
              <a:rPr lang="el-GR" sz="1600" dirty="0">
                <a:ea typeface="Verdana"/>
              </a:rPr>
              <a:t>να:</a:t>
            </a:r>
            <a:endParaRPr lang="en-US" sz="1600" dirty="0"/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+mn-lt"/>
                <a:cs typeface="+mn-lt"/>
              </a:rPr>
              <a:t>Συμπληρώσετε την τιμή του e-</a:t>
            </a:r>
            <a:r>
              <a:rPr lang="el-GR" sz="1400" dirty="0" err="1">
                <a:ea typeface="+mn-lt"/>
                <a:cs typeface="+mn-lt"/>
              </a:rPr>
              <a:t>Shop</a:t>
            </a:r>
            <a:endParaRPr lang="el-GR" sz="14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Verdana"/>
              </a:rPr>
              <a:t>Επιλέξετε την κατηγορία e-</a:t>
            </a:r>
            <a:r>
              <a:rPr lang="el-GR" sz="1400" dirty="0" err="1">
                <a:ea typeface="Verdana"/>
              </a:rPr>
              <a:t>Shop</a:t>
            </a:r>
            <a:r>
              <a:rPr lang="el-GR" sz="1400" dirty="0">
                <a:ea typeface="Verdana"/>
              </a:rPr>
              <a:t> που ανήκει</a:t>
            </a:r>
            <a:endParaRPr lang="el-GR" sz="1400" dirty="0"/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Verdana"/>
              </a:rPr>
              <a:t>Επιλέξετε τον κατασκευαστή που ανήκει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Verdana"/>
              </a:rPr>
              <a:t>Επιλέξετε την Διαθεσιμότητα στο Digital4U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Verdana"/>
              </a:rPr>
              <a:t>Να αναγράψετε την περιγραφή προϊόντος, που θα εμφανίζεται στο e-</a:t>
            </a:r>
            <a:r>
              <a:rPr lang="el-GR" sz="1400" dirty="0" err="1">
                <a:ea typeface="Verdana"/>
              </a:rPr>
              <a:t>Shop</a:t>
            </a:r>
            <a:endParaRPr lang="el-GR" sz="1400" dirty="0">
              <a:ea typeface="Verdana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Verdana"/>
              </a:rPr>
              <a:t> Να είναι επιλεγμένο το </a:t>
            </a:r>
            <a:r>
              <a:rPr lang="el-GR" sz="1400" b="1" dirty="0" err="1">
                <a:ea typeface="Verdana"/>
              </a:rPr>
              <a:t>Naι</a:t>
            </a:r>
            <a:r>
              <a:rPr lang="el-GR" sz="1400" b="1" dirty="0">
                <a:ea typeface="Verdana"/>
              </a:rPr>
              <a:t> </a:t>
            </a:r>
            <a:r>
              <a:rPr lang="el-GR" sz="1400" dirty="0">
                <a:ea typeface="Verdana"/>
              </a:rPr>
              <a:t>στο σημείο Αποστολή στο e-</a:t>
            </a:r>
            <a:r>
              <a:rPr lang="el-GR" sz="1400" dirty="0" err="1">
                <a:ea typeface="Verdana"/>
              </a:rPr>
              <a:t>Shop</a:t>
            </a:r>
            <a:endParaRPr lang="el-GR" sz="1400" dirty="0">
              <a:ea typeface="Verdana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400" dirty="0">
                <a:ea typeface="Verdana"/>
              </a:rPr>
              <a:t>Ανεβάσετε φωτογραφίες του είδους, μέσα από τις Ενέργειες </a:t>
            </a:r>
            <a:r>
              <a:rPr lang="el-GR" sz="1400" dirty="0">
                <a:latin typeface="Arial Black" panose="020B0A04020102020204" pitchFamily="34" charset="0"/>
                <a:ea typeface="Verdana"/>
                <a:sym typeface="Wingdings" panose="05000000000000000000" pitchFamily="2" charset="2"/>
              </a:rPr>
              <a:t></a:t>
            </a:r>
            <a:r>
              <a:rPr lang="el-GR" sz="1400" dirty="0">
                <a:ea typeface="Verdana"/>
              </a:rPr>
              <a:t> Εικόνες. </a:t>
            </a:r>
            <a:r>
              <a:rPr lang="el-GR" sz="1100" i="1" dirty="0">
                <a:ea typeface="Verdana"/>
                <a:hlinkClick r:id="rId3"/>
              </a:rPr>
              <a:t>Δείτε εδώ</a:t>
            </a:r>
            <a:r>
              <a:rPr lang="el-GR" sz="1100" i="1" dirty="0">
                <a:ea typeface="Verdana"/>
              </a:rPr>
              <a:t> </a:t>
            </a:r>
            <a:endParaRPr lang="el-GR" sz="1400" i="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51689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>
                <a:ea typeface="+mj-lt"/>
                <a:cs typeface="+mj-lt"/>
              </a:rPr>
              <a:t>Οδηγίες για την διασύνδεση με </a:t>
            </a:r>
            <a:r>
              <a:rPr lang="el-GR" sz="3600" dirty="0">
                <a:solidFill>
                  <a:schemeClr val="accent1"/>
                </a:solidFill>
                <a:ea typeface="+mj-lt"/>
                <a:cs typeface="+mj-lt"/>
              </a:rPr>
              <a:t>Τράπεζα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sz="1500" dirty="0">
                <a:ea typeface="+mn-lt"/>
                <a:cs typeface="+mn-lt"/>
              </a:rPr>
              <a:t>Εφόσον επιθυμείτε να προσφέρετε την δυνατότητα Πληρωμή με Κάρτα, θα χρειαστεί να προχωρήσετε τα παρακάτω βήματα.</a:t>
            </a:r>
          </a:p>
          <a:p>
            <a:pPr algn="just">
              <a:buNone/>
            </a:pPr>
            <a:r>
              <a:rPr lang="el-GR" sz="1500" dirty="0">
                <a:ea typeface="+mn-lt"/>
                <a:cs typeface="+mn-lt"/>
              </a:rPr>
              <a:t>Η διασύνδεση με την  τράπεζα, μπορεί να ενεργοποιηθεί και αφού το ηλεκτρονικό σας κατάστημα είναι </a:t>
            </a:r>
            <a:r>
              <a:rPr lang="en-US" sz="1500" dirty="0">
                <a:ea typeface="+mn-lt"/>
                <a:cs typeface="+mn-lt"/>
              </a:rPr>
              <a:t>live</a:t>
            </a:r>
            <a:r>
              <a:rPr lang="el-GR" sz="1500" dirty="0">
                <a:ea typeface="+mn-lt"/>
                <a:cs typeface="+mn-lt"/>
              </a:rPr>
              <a:t>.</a:t>
            </a:r>
          </a:p>
          <a:p>
            <a:pPr algn="just">
              <a:buNone/>
            </a:pPr>
            <a:r>
              <a:rPr lang="el-GR" sz="1500" b="1" dirty="0">
                <a:ea typeface="+mn-lt"/>
                <a:cs typeface="+mn-lt"/>
              </a:rPr>
              <a:t>1ο βήμα</a:t>
            </a:r>
            <a:r>
              <a:rPr lang="el-GR" sz="1500" dirty="0">
                <a:ea typeface="+mn-lt"/>
                <a:cs typeface="+mn-lt"/>
              </a:rPr>
              <a:t>, κάνετε επαφή με την τράπεζα που θέλετε να συνεργαστείτε και κάνετε την μεταξύ σας σύμβαση.</a:t>
            </a:r>
          </a:p>
          <a:p>
            <a:pPr algn="just">
              <a:buNone/>
            </a:pPr>
            <a:endParaRPr lang="el-GR" sz="15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el-GR" sz="1500" dirty="0">
                <a:ea typeface="+mn-lt"/>
                <a:cs typeface="+mn-lt"/>
              </a:rPr>
              <a:t>Για να προχωρήσετε στα επόμενα βήματα, απαιτείται να έχετε ολοκλήρωση την δημιουργία του </a:t>
            </a:r>
            <a:r>
              <a:rPr lang="en-US" sz="1500" dirty="0">
                <a:ea typeface="+mn-lt"/>
                <a:cs typeface="+mn-lt"/>
              </a:rPr>
              <a:t>e-shop </a:t>
            </a:r>
            <a:r>
              <a:rPr lang="el-GR" sz="1500" dirty="0">
                <a:ea typeface="+mn-lt"/>
                <a:cs typeface="+mn-lt"/>
              </a:rPr>
              <a:t>που περιγράφεται στην</a:t>
            </a:r>
          </a:p>
          <a:p>
            <a:pPr algn="just">
              <a:buNone/>
            </a:pPr>
            <a:r>
              <a:rPr lang="el-GR" sz="1500" dirty="0">
                <a:ea typeface="+mn-lt"/>
                <a:cs typeface="+mn-lt"/>
              </a:rPr>
              <a:t>επόμενη ενότητα. Εφόσον, έχετε δημιουργήσει το </a:t>
            </a:r>
            <a:r>
              <a:rPr lang="en-US" sz="1500" dirty="0">
                <a:ea typeface="+mn-lt"/>
                <a:cs typeface="+mn-lt"/>
              </a:rPr>
              <a:t>e-shop </a:t>
            </a:r>
            <a:r>
              <a:rPr lang="el-GR" sz="1500" dirty="0">
                <a:ea typeface="+mn-lt"/>
                <a:cs typeface="+mn-lt"/>
              </a:rPr>
              <a:t>σε δοκιμαστικό περιβάλλον, τότε:</a:t>
            </a:r>
          </a:p>
          <a:p>
            <a:pPr algn="just">
              <a:buNone/>
            </a:pPr>
            <a:r>
              <a:rPr lang="el-GR" sz="1500" b="1" dirty="0">
                <a:ea typeface="+mn-lt"/>
                <a:cs typeface="+mn-lt"/>
              </a:rPr>
              <a:t>2ο βήμα</a:t>
            </a:r>
            <a:r>
              <a:rPr lang="el-GR" sz="1500" dirty="0">
                <a:ea typeface="+mn-lt"/>
                <a:cs typeface="+mn-lt"/>
              </a:rPr>
              <a:t>, στέλνετε στην τράπεζα το </a:t>
            </a:r>
            <a:r>
              <a:rPr lang="en-US" sz="1500" dirty="0">
                <a:ea typeface="+mn-lt"/>
                <a:cs typeface="+mn-lt"/>
              </a:rPr>
              <a:t>demo</a:t>
            </a:r>
            <a:r>
              <a:rPr lang="el-GR" sz="1500" dirty="0">
                <a:ea typeface="+mn-lt"/>
                <a:cs typeface="+mn-lt"/>
              </a:rPr>
              <a:t> </a:t>
            </a:r>
            <a:r>
              <a:rPr lang="en-US" sz="1500" dirty="0" err="1">
                <a:ea typeface="+mn-lt"/>
                <a:cs typeface="+mn-lt"/>
              </a:rPr>
              <a:t>url</a:t>
            </a:r>
            <a:r>
              <a:rPr lang="el-GR" sz="1500" dirty="0">
                <a:ea typeface="+mn-lt"/>
                <a:cs typeface="+mn-lt"/>
              </a:rPr>
              <a:t> του </a:t>
            </a:r>
            <a:r>
              <a:rPr lang="en-US" sz="1500" dirty="0" err="1">
                <a:ea typeface="+mn-lt"/>
                <a:cs typeface="+mn-lt"/>
              </a:rPr>
              <a:t>eshop</a:t>
            </a:r>
            <a:r>
              <a:rPr lang="el-GR" sz="1500" dirty="0">
                <a:ea typeface="+mn-lt"/>
                <a:cs typeface="+mn-lt"/>
              </a:rPr>
              <a:t> στο οποίο πρέπει να έχει προϊόντα και κατηγορίες και τα λεκτικά που αφορούν: </a:t>
            </a:r>
            <a:endParaRPr lang="el-GR" sz="1500" dirty="0"/>
          </a:p>
          <a:p>
            <a:pPr marL="685800" lvl="1" algn="just"/>
            <a:r>
              <a:rPr lang="el-GR" sz="1200" dirty="0">
                <a:ea typeface="+mn-lt"/>
                <a:cs typeface="+mn-lt"/>
              </a:rPr>
              <a:t>τρόποι πληρωμής </a:t>
            </a:r>
          </a:p>
          <a:p>
            <a:pPr marL="685800" lvl="1" algn="just"/>
            <a:r>
              <a:rPr lang="el-GR" sz="1200" dirty="0">
                <a:ea typeface="+mn-lt"/>
                <a:cs typeface="+mn-lt"/>
              </a:rPr>
              <a:t>τρόποι αποστολής </a:t>
            </a:r>
          </a:p>
          <a:p>
            <a:pPr marL="685800" lvl="1" algn="just"/>
            <a:r>
              <a:rPr lang="el-GR" sz="1200" dirty="0">
                <a:ea typeface="+mn-lt"/>
                <a:cs typeface="+mn-lt"/>
              </a:rPr>
              <a:t>όροι χρήσης </a:t>
            </a:r>
          </a:p>
          <a:p>
            <a:pPr marL="685800" lvl="1" algn="just"/>
            <a:r>
              <a:rPr lang="el-GR" sz="1200" dirty="0">
                <a:ea typeface="+mn-lt"/>
                <a:cs typeface="+mn-lt"/>
              </a:rPr>
              <a:t>πολιτική επιστροφών</a:t>
            </a:r>
          </a:p>
          <a:p>
            <a:pPr marL="0" indent="0" algn="just">
              <a:buNone/>
            </a:pPr>
            <a:endParaRPr lang="el-GR" sz="16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el-GR" sz="1500" dirty="0">
                <a:ea typeface="+mn-lt"/>
                <a:cs typeface="+mn-lt"/>
              </a:rPr>
              <a:t>και ζητάτε να σας στείλουν τους κωδικούς για να κάνουμε τις τεστ σενάρια που ζητά η κάθε τράπεζα. Αν σας </a:t>
            </a:r>
          </a:p>
          <a:p>
            <a:pPr algn="just">
              <a:buNone/>
            </a:pPr>
            <a:r>
              <a:rPr lang="el-GR" sz="1500" dirty="0">
                <a:ea typeface="+mn-lt"/>
                <a:cs typeface="+mn-lt"/>
              </a:rPr>
              <a:t>ζητήσουν στοιχεία τεχνικού υπευθύνου δίνετε τα: Χάρης </a:t>
            </a:r>
            <a:r>
              <a:rPr lang="el-GR" sz="1500" dirty="0" err="1">
                <a:ea typeface="+mn-lt"/>
                <a:cs typeface="+mn-lt"/>
              </a:rPr>
              <a:t>Νικολαϊδης</a:t>
            </a:r>
            <a:r>
              <a:rPr lang="el-GR" sz="1500" dirty="0">
                <a:ea typeface="+mn-lt"/>
                <a:cs typeface="+mn-lt"/>
              </a:rPr>
              <a:t>, </a:t>
            </a:r>
            <a:r>
              <a:rPr lang="el-GR" sz="1500" u="sng" dirty="0">
                <a:ea typeface="+mn-lt"/>
                <a:cs typeface="+mn-lt"/>
                <a:hlinkClick r:id="rId2"/>
              </a:rPr>
              <a:t>cnikolaidis@digital4u.gr</a:t>
            </a:r>
          </a:p>
          <a:p>
            <a:pPr algn="just">
              <a:buNone/>
            </a:pPr>
            <a:r>
              <a:rPr lang="el-GR" sz="1500" b="1" dirty="0">
                <a:ea typeface="+mn-lt"/>
                <a:cs typeface="+mn-lt"/>
              </a:rPr>
              <a:t>3ο βήμα</a:t>
            </a:r>
            <a:r>
              <a:rPr lang="el-GR" sz="1500" dirty="0">
                <a:ea typeface="+mn-lt"/>
                <a:cs typeface="+mn-lt"/>
              </a:rPr>
              <a:t>, εφόσον ολοκληρωθούν τα </a:t>
            </a:r>
            <a:r>
              <a:rPr lang="el-GR" sz="1500" dirty="0" err="1">
                <a:ea typeface="+mn-lt"/>
                <a:cs typeface="+mn-lt"/>
              </a:rPr>
              <a:t>tests</a:t>
            </a:r>
            <a:r>
              <a:rPr lang="el-GR" sz="1500" dirty="0">
                <a:ea typeface="+mn-lt"/>
                <a:cs typeface="+mn-lt"/>
              </a:rPr>
              <a:t>, λαμβάνετε του πραγματικούς (</a:t>
            </a:r>
            <a:r>
              <a:rPr lang="el-GR" sz="1500" dirty="0" err="1">
                <a:ea typeface="+mn-lt"/>
                <a:cs typeface="+mn-lt"/>
              </a:rPr>
              <a:t>live</a:t>
            </a:r>
            <a:r>
              <a:rPr lang="el-GR" sz="1500" dirty="0">
                <a:ea typeface="+mn-lt"/>
                <a:cs typeface="+mn-lt"/>
              </a:rPr>
              <a:t>) κωδικούς</a:t>
            </a:r>
          </a:p>
        </p:txBody>
      </p:sp>
    </p:spTree>
    <p:extLst>
      <p:ext uri="{BB962C8B-B14F-4D97-AF65-F5344CB8AC3E}">
        <p14:creationId xmlns:p14="http://schemas.microsoft.com/office/powerpoint/2010/main" val="20489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>
                <a:ea typeface="+mj-lt"/>
                <a:cs typeface="+mj-lt"/>
              </a:rPr>
              <a:t>Οδηγίες για </a:t>
            </a:r>
            <a:r>
              <a:rPr lang="el-GR" sz="3600" dirty="0">
                <a:solidFill>
                  <a:schemeClr val="accent1"/>
                </a:solidFill>
                <a:ea typeface="+mj-lt"/>
                <a:cs typeface="+mj-lt"/>
              </a:rPr>
              <a:t>Μεταφορική </a:t>
            </a:r>
            <a:r>
              <a:rPr lang="el-GR" sz="3600" dirty="0">
                <a:ea typeface="+mj-lt"/>
                <a:cs typeface="+mj-lt"/>
              </a:rPr>
              <a:t>εταιρεία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1600" dirty="0"/>
              <a:t>Θα ζητήσετε και θα λάβετε τους τιμοκαταλόγους από την / τις μεταφορικές εταιρείες που θα επιλέξετε να </a:t>
            </a:r>
            <a:endParaRPr lang="en-US" dirty="0"/>
          </a:p>
          <a:p>
            <a:pPr algn="just">
              <a:buNone/>
            </a:pPr>
            <a:r>
              <a:rPr lang="el-GR" sz="1600" dirty="0"/>
              <a:t>συνεργαστείτε. </a:t>
            </a:r>
          </a:p>
          <a:p>
            <a:pPr algn="just">
              <a:buNone/>
            </a:pPr>
            <a:r>
              <a:rPr lang="el-GR" sz="1600" dirty="0"/>
              <a:t>Θα πρέπει να ορίσετε με βάση τον κατάλογο τους, ποιο θα είναι το κόστος αποστολής για </a:t>
            </a:r>
            <a:r>
              <a:rPr lang="el-GR" sz="1600" b="1" dirty="0"/>
              <a:t>όλες</a:t>
            </a:r>
            <a:r>
              <a:rPr lang="el-GR" sz="1600" dirty="0"/>
              <a:t> τις περιοχές που </a:t>
            </a:r>
          </a:p>
          <a:p>
            <a:pPr algn="just">
              <a:buNone/>
            </a:pPr>
            <a:r>
              <a:rPr lang="el-GR" sz="1600" dirty="0"/>
              <a:t>θα αποστέλλετε, καθώς θα είναι ένα κόστος  για όλες τις αποστολές, ανεξαρτήτως αξίας παραγγελίας.</a:t>
            </a:r>
          </a:p>
        </p:txBody>
      </p:sp>
    </p:spTree>
    <p:extLst>
      <p:ext uri="{BB962C8B-B14F-4D97-AF65-F5344CB8AC3E}">
        <p14:creationId xmlns:p14="http://schemas.microsoft.com/office/powerpoint/2010/main" val="418128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>
                <a:ea typeface="+mj-lt"/>
                <a:cs typeface="+mj-lt"/>
              </a:rPr>
              <a:t>Στάδιο 2- </a:t>
            </a:r>
            <a:r>
              <a:rPr lang="el-GR" sz="3600" dirty="0">
                <a:solidFill>
                  <a:schemeClr val="accent1"/>
                </a:solidFill>
                <a:ea typeface="+mj-lt"/>
                <a:cs typeface="+mj-lt"/>
              </a:rPr>
              <a:t>Δημιουργία </a:t>
            </a:r>
            <a:r>
              <a:rPr lang="en-US" sz="3600" dirty="0">
                <a:solidFill>
                  <a:schemeClr val="accent1"/>
                </a:solidFill>
                <a:ea typeface="+mj-lt"/>
                <a:cs typeface="+mj-lt"/>
              </a:rPr>
              <a:t>e-Shop</a:t>
            </a:r>
            <a:endParaRPr lang="el-GR" sz="3600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434693-CE41-8EA0-821F-50ED71928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309180"/>
              </p:ext>
            </p:extLst>
          </p:nvPr>
        </p:nvGraphicFramePr>
        <p:xfrm>
          <a:off x="810000" y="3039701"/>
          <a:ext cx="7926594" cy="200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87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240162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/>
              <a:t>Οδηγός εύκολης εγκατάστασης e-</a:t>
            </a:r>
            <a:r>
              <a:rPr lang="el-GR" dirty="0" err="1"/>
              <a:t>Shop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>
                <a:solidFill>
                  <a:schemeClr val="accent1"/>
                </a:solidFill>
              </a:rPr>
              <a:t>Που βρίσκεται;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350" y="2633176"/>
            <a:ext cx="5097388" cy="318932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solidFill>
                  <a:srgbClr val="000000"/>
                </a:solidFill>
                <a:latin typeface="Century Gothic"/>
                <a:ea typeface="Verdana"/>
              </a:rPr>
              <a:t>Ο Οδηγός για την εύκολη εγκατάσταση του e-</a:t>
            </a:r>
            <a:r>
              <a:rPr lang="el-GR" sz="1600" err="1">
                <a:solidFill>
                  <a:srgbClr val="000000"/>
                </a:solidFill>
                <a:latin typeface="Century Gothic"/>
                <a:ea typeface="Verdana"/>
              </a:rPr>
              <a:t>shop</a:t>
            </a:r>
            <a:r>
              <a:rPr lang="el-GR" sz="1600">
                <a:solidFill>
                  <a:srgbClr val="000000"/>
                </a:solidFill>
                <a:latin typeface="Century Gothic"/>
                <a:ea typeface="Verdana"/>
              </a:rPr>
              <a:t>  βρίσκεται στις </a:t>
            </a:r>
            <a:endParaRPr lang="en-US" sz="1600">
              <a:solidFill>
                <a:srgbClr val="000000"/>
              </a:solidFill>
              <a:latin typeface="Century Gothic"/>
              <a:ea typeface="Verdana"/>
            </a:endParaRPr>
          </a:p>
          <a:p>
            <a:pPr marL="0" indent="0">
              <a:buNone/>
            </a:pP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Ρυθμίσεις </a:t>
            </a:r>
            <a:r>
              <a:rPr lang="en-US" sz="1400" b="1">
                <a:solidFill>
                  <a:srgbClr val="000000"/>
                </a:solidFill>
                <a:latin typeface="Wingdings"/>
                <a:ea typeface="Verdana"/>
                <a:sym typeface="Wingdings"/>
              </a:rPr>
              <a:t></a:t>
            </a: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 </a:t>
            </a:r>
          </a:p>
          <a:p>
            <a:pPr marL="400050" lvl="1" indent="0">
              <a:buNone/>
            </a:pP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Αρχικοποίηση </a:t>
            </a:r>
            <a:r>
              <a:rPr lang="en-US" sz="1400" b="1">
                <a:solidFill>
                  <a:srgbClr val="000000"/>
                </a:solidFill>
                <a:latin typeface="Wingdings"/>
                <a:ea typeface="Verdana"/>
                <a:sym typeface="Wingdings"/>
              </a:rPr>
              <a:t></a:t>
            </a: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 </a:t>
            </a:r>
          </a:p>
          <a:p>
            <a:pPr marL="1257300" lvl="3" indent="0">
              <a:buNone/>
            </a:pP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Digital4U </a:t>
            </a:r>
            <a:r>
              <a:rPr lang="en-US" sz="1400" b="1">
                <a:solidFill>
                  <a:srgbClr val="000000"/>
                </a:solidFill>
                <a:latin typeface="Wingdings"/>
                <a:ea typeface="Verdana"/>
                <a:sym typeface="Wingdings"/>
              </a:rPr>
              <a:t></a:t>
            </a: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 </a:t>
            </a:r>
            <a:endParaRPr lang="en-US" sz="1400" b="1">
              <a:solidFill>
                <a:srgbClr val="000000"/>
              </a:solidFill>
              <a:latin typeface="Century Gothic"/>
              <a:ea typeface="Verdana"/>
            </a:endParaRPr>
          </a:p>
          <a:p>
            <a:pPr marL="1714500" lvl="4" indent="0">
              <a:buNone/>
            </a:pP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Digital4U e-</a:t>
            </a:r>
            <a:r>
              <a:rPr lang="el-GR" sz="1400" b="1" err="1">
                <a:solidFill>
                  <a:srgbClr val="000000"/>
                </a:solidFill>
                <a:latin typeface="Century Gothic"/>
                <a:ea typeface="Verdana"/>
              </a:rPr>
              <a:t>Shop</a:t>
            </a: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 </a:t>
            </a:r>
            <a:r>
              <a:rPr lang="el-GR" sz="1400" b="1" err="1">
                <a:solidFill>
                  <a:srgbClr val="000000"/>
                </a:solidFill>
                <a:latin typeface="Century Gothic"/>
                <a:ea typeface="Verdana"/>
              </a:rPr>
              <a:t>Wizard</a:t>
            </a:r>
            <a:r>
              <a:rPr lang="el-GR" sz="1400" b="1">
                <a:solidFill>
                  <a:srgbClr val="000000"/>
                </a:solidFill>
                <a:latin typeface="Century Gothic"/>
                <a:ea typeface="Verdana"/>
              </a:rPr>
              <a:t>.</a:t>
            </a:r>
            <a:endParaRPr lang="en-US" sz="1400" b="1">
              <a:solidFill>
                <a:srgbClr val="000000"/>
              </a:solidFill>
              <a:latin typeface="Century Gothic"/>
              <a:ea typeface="Verdana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710" y="3013967"/>
            <a:ext cx="4885290" cy="238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665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Οδηγός Digital4U e-</a:t>
            </a:r>
            <a:r>
              <a:rPr lang="el-GR" dirty="0" err="1"/>
              <a:t>Shop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</a:rPr>
              <a:t>Βήμα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1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350" y="2633176"/>
            <a:ext cx="5097388" cy="318932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ea typeface="Verdana"/>
              </a:rPr>
              <a:t>Οι πληροφορίες που βλέπετε στο βήμα </a:t>
            </a:r>
            <a:r>
              <a:rPr lang="el-GR" sz="1600" b="1">
                <a:ea typeface="Verdana"/>
              </a:rPr>
              <a:t>(1)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Είναι τα στοιχεία της επιχείρησης σας, που έχετε συλλέξει νωρίτερα. </a:t>
            </a:r>
          </a:p>
          <a:p>
            <a:pPr marL="0" indent="0">
              <a:buNone/>
            </a:pPr>
            <a:endParaRPr lang="el-GR" sz="1600">
              <a:ea typeface="Verdana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Ακόμη, το τηλέφωνο, η διεύθυνση και το </a:t>
            </a:r>
            <a:r>
              <a:rPr lang="en-US" sz="1600">
                <a:ea typeface="Verdana"/>
              </a:rPr>
              <a:t>email</a:t>
            </a:r>
            <a:r>
              <a:rPr lang="el-GR" sz="1600">
                <a:ea typeface="Verdana"/>
              </a:rPr>
              <a:t> αποτελούν τα στοιχεία επικοινωνίας που θα εμφανίζονται στο ηλεκτρονικό σας κατάστημα.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710" y="2582759"/>
            <a:ext cx="4885290" cy="324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83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 </a:t>
            </a:r>
            <a:r>
              <a:rPr lang="el-GR" dirty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493" y="1961891"/>
            <a:ext cx="5097388" cy="4813107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600" dirty="0">
              <a:ea typeface="Verdana"/>
            </a:endParaRPr>
          </a:p>
          <a:p>
            <a:pPr marL="0" indent="0">
              <a:buNone/>
            </a:pPr>
            <a:r>
              <a:rPr lang="el-GR" sz="1500" dirty="0">
                <a:ea typeface="Verdana"/>
              </a:rPr>
              <a:t>Συμπληρώνετε</a:t>
            </a:r>
            <a:r>
              <a:rPr lang="en-US" sz="1500" dirty="0">
                <a:ea typeface="Verdana"/>
              </a:rPr>
              <a:t> </a:t>
            </a:r>
            <a:r>
              <a:rPr lang="el-GR" sz="1500" dirty="0">
                <a:ea typeface="Verdana"/>
              </a:rPr>
              <a:t>τα λεκτικά που ετοιμάσατε στην προηγούμενη ενότητα:</a:t>
            </a:r>
          </a:p>
          <a:p>
            <a:pPr marL="0" indent="0">
              <a:buNone/>
            </a:pPr>
            <a:endParaRPr lang="el-GR" sz="1500" dirty="0">
              <a:ea typeface="Verdana"/>
            </a:endParaRPr>
          </a:p>
          <a:p>
            <a:r>
              <a:rPr lang="el-GR" sz="1500" dirty="0">
                <a:ea typeface="Verdana"/>
              </a:rPr>
              <a:t>Τίτλος σελίδας</a:t>
            </a:r>
          </a:p>
          <a:p>
            <a:r>
              <a:rPr lang="en-US" sz="1500" dirty="0">
                <a:ea typeface="Verdana"/>
              </a:rPr>
              <a:t>Meta </a:t>
            </a:r>
            <a:r>
              <a:rPr lang="en-US" sz="1500" dirty="0" err="1">
                <a:ea typeface="Verdana"/>
              </a:rPr>
              <a:t>Kewords</a:t>
            </a:r>
            <a:endParaRPr lang="en-US" sz="1500" dirty="0">
              <a:ea typeface="Verdana"/>
            </a:endParaRPr>
          </a:p>
          <a:p>
            <a:r>
              <a:rPr lang="en-US" sz="1500" dirty="0">
                <a:ea typeface="Verdana"/>
              </a:rPr>
              <a:t>Meta Description </a:t>
            </a:r>
            <a:endParaRPr lang="el-GR" sz="1500" dirty="0">
              <a:ea typeface="Verdana"/>
            </a:endParaRPr>
          </a:p>
          <a:p>
            <a:pPr marL="0" indent="0">
              <a:buNone/>
            </a:pPr>
            <a:endParaRPr lang="el-GR" sz="1600" b="1" dirty="0">
              <a:ea typeface="Verdana"/>
            </a:endParaRPr>
          </a:p>
          <a:p>
            <a:pPr marL="0" indent="0">
              <a:buNone/>
            </a:pPr>
            <a:r>
              <a:rPr lang="el-GR" sz="1400" dirty="0">
                <a:highlight>
                  <a:srgbClr val="FFFF00"/>
                </a:highlight>
                <a:ea typeface="Verdana"/>
              </a:rPr>
              <a:t>Ακόμα, πληκτρολογείτε το </a:t>
            </a:r>
            <a:r>
              <a:rPr lang="en-US" sz="1400" dirty="0">
                <a:highlight>
                  <a:srgbClr val="FFFF00"/>
                </a:highlight>
                <a:ea typeface="Verdana"/>
              </a:rPr>
              <a:t>S</a:t>
            </a:r>
            <a:r>
              <a:rPr lang="el-GR" sz="1400" dirty="0" err="1">
                <a:highlight>
                  <a:srgbClr val="FFFF00"/>
                </a:highlight>
                <a:ea typeface="Verdana"/>
              </a:rPr>
              <a:t>ubdomain</a:t>
            </a:r>
            <a:r>
              <a:rPr lang="en-US" sz="1400" dirty="0">
                <a:highlight>
                  <a:srgbClr val="FFFF00"/>
                </a:highlight>
                <a:ea typeface="Verdana"/>
              </a:rPr>
              <a:t> </a:t>
            </a:r>
            <a:r>
              <a:rPr lang="el-GR" sz="1400" dirty="0">
                <a:highlight>
                  <a:srgbClr val="FFFF00"/>
                </a:highlight>
                <a:ea typeface="Verdana"/>
              </a:rPr>
              <a:t>το οποίο είναι της μορφής: subdomain.digital4u-eshops.gr, το οποίο θα χρησιμοποιηθεί για καθαρά δοκιμαστικούς λόγους.</a:t>
            </a:r>
          </a:p>
          <a:p>
            <a:pPr marL="0" indent="0">
              <a:buNone/>
            </a:pPr>
            <a:r>
              <a:rPr lang="el-GR" sz="1400" dirty="0"/>
              <a:t>Δεν αποτελεί την διεύθυνση που θα εμφανίζεται το ηλεκτρονικό σας κατάστημα.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7530" y="2586127"/>
            <a:ext cx="4869649" cy="324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76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 </a:t>
            </a:r>
            <a:r>
              <a:rPr lang="el-GR" dirty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493" y="2188676"/>
            <a:ext cx="5097388" cy="458632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 dirty="0">
                <a:ea typeface="Verdana"/>
              </a:rPr>
              <a:t>Τρόποι πληρωμής:</a:t>
            </a:r>
          </a:p>
          <a:p>
            <a:pPr marL="0" indent="0">
              <a:buNone/>
            </a:pPr>
            <a:r>
              <a:rPr lang="el-GR" sz="1600" dirty="0">
                <a:ea typeface="Verdana"/>
              </a:rPr>
              <a:t>Σε αυτό το στάδιο </a:t>
            </a:r>
            <a:r>
              <a:rPr lang="el-GR" sz="1600" dirty="0" err="1">
                <a:ea typeface="Verdana"/>
              </a:rPr>
              <a:t>σετάρουμε</a:t>
            </a:r>
            <a:r>
              <a:rPr lang="el-GR" sz="1600" dirty="0">
                <a:ea typeface="Verdana"/>
              </a:rPr>
              <a:t> τους τρόπους πληρωμής που θα υποστηρίζει το e-</a:t>
            </a:r>
            <a:r>
              <a:rPr lang="el-GR" sz="1600" dirty="0" err="1">
                <a:ea typeface="Verdana"/>
              </a:rPr>
              <a:t>shop</a:t>
            </a:r>
            <a:r>
              <a:rPr lang="el-GR" sz="1600" dirty="0">
                <a:ea typeface="Verdana"/>
              </a:rPr>
              <a:t> μας.</a:t>
            </a:r>
          </a:p>
          <a:p>
            <a:pPr marL="0" indent="0">
              <a:buNone/>
            </a:pPr>
            <a:endParaRPr lang="el-GR" sz="1600" dirty="0">
              <a:ea typeface="Verdana"/>
            </a:endParaRPr>
          </a:p>
          <a:p>
            <a:pPr marL="0" indent="0">
              <a:buNone/>
            </a:pPr>
            <a:r>
              <a:rPr lang="el-GR" sz="1600" b="1" dirty="0">
                <a:ea typeface="Verdana"/>
              </a:rPr>
              <a:t>Πληρωμή με Κάρτα:</a:t>
            </a:r>
          </a:p>
          <a:p>
            <a:pPr marL="0" indent="0">
              <a:buNone/>
            </a:pPr>
            <a:r>
              <a:rPr lang="el-GR" sz="1600" dirty="0">
                <a:highlight>
                  <a:srgbClr val="FFFF00"/>
                </a:highlight>
                <a:ea typeface="Verdana"/>
              </a:rPr>
              <a:t>Μόλις ολοκληρωθεί η διαδικασία που περιγράφεται στην προηγούμενη ενότητα, τότε θα περάσετε τους δοκιμαστικούς κωδικούς που σας έδωσε η τράπεζα. 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599" y="2586812"/>
            <a:ext cx="4859511" cy="323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 </a:t>
            </a:r>
            <a:r>
              <a:rPr lang="el-GR" dirty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493" y="2188676"/>
            <a:ext cx="5097388" cy="458632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>
                <a:ea typeface="Verdana"/>
              </a:rPr>
              <a:t>Επιλογές Αποστολής: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Σε αυτό το σημείο </a:t>
            </a:r>
            <a:r>
              <a:rPr lang="el-GR" sz="1600" err="1">
                <a:ea typeface="Verdana"/>
              </a:rPr>
              <a:t>σετάρουμε</a:t>
            </a:r>
            <a:r>
              <a:rPr lang="el-GR" sz="1600">
                <a:ea typeface="Verdana"/>
              </a:rPr>
              <a:t> τους τρόπους αποστολής με την εταιρία ταχυδρομικής  που έχουμε επιλέξει να συνεργαστούμε.</a:t>
            </a:r>
          </a:p>
          <a:p>
            <a:pPr marL="0" indent="0">
              <a:buNone/>
            </a:pPr>
            <a:r>
              <a:rPr lang="el-GR" sz="1600" b="1">
                <a:ea typeface="Verdana"/>
              </a:rPr>
              <a:t>Κόστος Αποστολής:</a:t>
            </a:r>
            <a:endParaRPr lang="el-GR" sz="1600">
              <a:ea typeface="Verdana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Το κοστολόγιο της ταχυδρομικής, θα συμπεριλαμβάνει ζώνες τιμών ανά περιοχή, όμως, το κόστος αποστολής μας θα είναι σταθερό στο e-</a:t>
            </a:r>
            <a:r>
              <a:rPr lang="el-GR" sz="1600" err="1">
                <a:ea typeface="Verdana"/>
              </a:rPr>
              <a:t>shop</a:t>
            </a:r>
            <a:r>
              <a:rPr lang="el-GR" sz="1600">
                <a:ea typeface="Verdana"/>
              </a:rPr>
              <a:t> για όλες τις ζώνες.</a:t>
            </a:r>
          </a:p>
          <a:p>
            <a:pPr marL="0" indent="0">
              <a:buNone/>
            </a:pPr>
            <a:endParaRPr lang="el-GR" sz="1600">
              <a:ea typeface="Verdana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9099" y="2590175"/>
            <a:ext cx="5122582" cy="340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70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>
                <a:ea typeface="+mj-lt"/>
                <a:cs typeface="+mj-lt"/>
              </a:rPr>
              <a:t>Σκοπός Εγγράφου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21790"/>
            <a:ext cx="11056583" cy="1761323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600" dirty="0">
                <a:ea typeface="+mn-lt"/>
                <a:cs typeface="+mn-lt"/>
              </a:rPr>
              <a:t>Με παρόν έγγραφο, θα σας βοηθήσουμε ώστε να δημιουργήστε εύκολα και γρήγορα το νέο σας ηλεκτρονικό κατάστημα μέσα από το Smart ERP!</a:t>
            </a:r>
          </a:p>
          <a:p>
            <a:pPr marL="0" indent="0" algn="just">
              <a:buNone/>
            </a:pPr>
            <a:r>
              <a:rPr lang="el-GR" sz="1600" dirty="0">
                <a:ea typeface="+mn-lt"/>
                <a:cs typeface="+mn-lt"/>
              </a:rPr>
              <a:t>Αρχικά, για να βγει στον αέρα ένα ηλεκτρονικό κατάστημα, χρειάζεται να ολοκληρωθούν με την σειρά, τρία στάδια! Τα στάδια είναι </a:t>
            </a:r>
            <a:r>
              <a:rPr lang="el-GR" sz="1600" b="1" dirty="0">
                <a:ea typeface="+mn-lt"/>
                <a:cs typeface="+mn-lt"/>
              </a:rPr>
              <a:t>Συλλογή Υλικού, Δημιουργία </a:t>
            </a:r>
            <a:r>
              <a:rPr lang="en-US" sz="1600" b="1" dirty="0">
                <a:ea typeface="+mn-lt"/>
                <a:cs typeface="+mn-lt"/>
              </a:rPr>
              <a:t>e-Shop </a:t>
            </a:r>
            <a:r>
              <a:rPr lang="el-GR" sz="1600" dirty="0">
                <a:ea typeface="+mn-lt"/>
                <a:cs typeface="+mn-lt"/>
              </a:rPr>
              <a:t>και </a:t>
            </a:r>
            <a:r>
              <a:rPr lang="el-GR" sz="1600" b="1" dirty="0">
                <a:ea typeface="+mn-lt"/>
                <a:cs typeface="+mn-lt"/>
              </a:rPr>
              <a:t>Διαδικασία </a:t>
            </a:r>
            <a:r>
              <a:rPr lang="en-US" sz="1600" b="1" dirty="0">
                <a:ea typeface="+mn-lt"/>
                <a:cs typeface="+mn-lt"/>
              </a:rPr>
              <a:t>Live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l-GR" sz="16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l-GR" sz="1600" dirty="0">
                <a:ea typeface="+mn-lt"/>
                <a:cs typeface="+mn-lt"/>
              </a:rPr>
              <a:t>Στις επόμενες ενότητες, περιγράφονται αναλυτικά όλες οι οδηγίες για τα τρία αυτά στάδια.</a:t>
            </a:r>
          </a:p>
          <a:p>
            <a:pPr marL="0" indent="0" algn="just">
              <a:buNone/>
            </a:pPr>
            <a:endParaRPr lang="el-GR" sz="1600" dirty="0">
              <a:ea typeface="+mn-lt"/>
              <a:cs typeface="+mn-lt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54C2CA7A-05E8-EB1B-F5C8-BCD153D7B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331455"/>
              </p:ext>
            </p:extLst>
          </p:nvPr>
        </p:nvGraphicFramePr>
        <p:xfrm>
          <a:off x="810000" y="4083112"/>
          <a:ext cx="10776856" cy="254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41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 </a:t>
            </a:r>
            <a:r>
              <a:rPr lang="el-GR" dirty="0">
                <a:solidFill>
                  <a:schemeClr val="accent1"/>
                </a:solidFill>
              </a:rPr>
              <a:t>5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707" y="2587819"/>
            <a:ext cx="5097388" cy="350682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>
                <a:ea typeface="Verdana"/>
              </a:rPr>
              <a:t>Λογότυπο και επάνω γραμμή μενού: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Σε αυτό το βήμα επισυνάπτετε το λογότυπο της εταιρίας, το εικονίδιο και δημιουργείτε το μενού του e-</a:t>
            </a:r>
            <a:r>
              <a:rPr lang="el-GR" sz="1600" err="1">
                <a:ea typeface="Verdana"/>
              </a:rPr>
              <a:t>shop</a:t>
            </a:r>
            <a:r>
              <a:rPr lang="el-GR" sz="1600">
                <a:ea typeface="Verdana"/>
              </a:rPr>
              <a:t>.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Το μενού το που θα φτιαχτεί, θα είναι οι κατηγορίες e-</a:t>
            </a:r>
            <a:r>
              <a:rPr lang="el-GR" sz="1600" err="1">
                <a:ea typeface="Verdana"/>
              </a:rPr>
              <a:t>shop</a:t>
            </a:r>
            <a:r>
              <a:rPr lang="el-GR" sz="1600">
                <a:ea typeface="Verdana"/>
              </a:rPr>
              <a:t> που δημιουργήσατε στα προηγούμενα βήματα!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Η σειρά που θα εμφανίζονται στο μενού είναι η ίδια με τη σειρά που θα τις τοποθετήσετε!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9099" y="2590175"/>
            <a:ext cx="5122582" cy="340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86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 </a:t>
            </a:r>
            <a:r>
              <a:rPr lang="el-GR" dirty="0">
                <a:solidFill>
                  <a:schemeClr val="accent1"/>
                </a:solidFill>
              </a:rPr>
              <a:t>6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564" y="2188676"/>
            <a:ext cx="5097388" cy="350682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>
                <a:ea typeface="Verdana"/>
              </a:rPr>
              <a:t>Κατηγορίες Προϊόντων Αρχικής Σελίδας: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Σε αυτό το στάδιο βάζετε φωτογραφίες που θα εμφανίζονται μόνο στην αρχική σελίδα.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Πάνω από τις φωτογραφίες έχει επιλογή 'Κατηγορία' , όπου αν επιλέξετε κάτι στο πεδίο αυτό, όταν ένας χρήστης κάνει κλικ την εικόνα μας, θα τον στείλει στην κατηγορία που έχετε προσθέσει.</a:t>
            </a:r>
            <a:br>
              <a:rPr lang="el-GR" sz="1600">
                <a:ea typeface="Verdana"/>
              </a:rPr>
            </a:br>
            <a:r>
              <a:rPr lang="el-GR" sz="1600">
                <a:ea typeface="Verdana"/>
              </a:rPr>
              <a:t>Υπάρχει δυνατότητα επίσης να μην επιλεχθεί και κατηγορία, όπου όταν γίνει κλικ στην εικόνα δε θα μας στέλνει πουθενά όταν κάνουμε κλικ.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7472" y="2590175"/>
            <a:ext cx="5105835" cy="340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81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 </a:t>
            </a:r>
            <a:r>
              <a:rPr lang="el-GR" dirty="0">
                <a:solidFill>
                  <a:schemeClr val="accent1"/>
                </a:solidFill>
              </a:rPr>
              <a:t>7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564" y="2188676"/>
            <a:ext cx="5097388" cy="350682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>
                <a:ea typeface="Verdana"/>
              </a:rPr>
              <a:t>Προϊόντα Αρχικής Σελίδας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Σε αυτό το στάδιο επιλέγετε τα προϊόντα που θα εμφανίζονται στην αρχική σελίδα.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Τα προϊόντα εμφανίζονται δίπλα στις φωτογραφίες που προσθέσετε στο βήμα 6, οπότε καλό θα είναι να έχουν συνάφεια.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Ακόμη, πληκτρολογείτε το τίτλο που θα εμφανίζεται πάνω από τα προϊόντα.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4882" y="2590175"/>
            <a:ext cx="5091014" cy="340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529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Digital4U e-</a:t>
            </a:r>
            <a:r>
              <a:rPr lang="el-GR" dirty="0" err="1"/>
              <a:t>Shop</a:t>
            </a:r>
            <a:r>
              <a:rPr lang="el-GR" dirty="0"/>
              <a:t> </a:t>
            </a:r>
            <a:r>
              <a:rPr lang="el-GR" dirty="0" err="1"/>
              <a:t>Wizard</a:t>
            </a:r>
            <a:r>
              <a:rPr lang="el-GR" dirty="0"/>
              <a:t> -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Βήμα </a:t>
            </a:r>
            <a:r>
              <a:rPr lang="el-GR" dirty="0">
                <a:solidFill>
                  <a:schemeClr val="accent1"/>
                </a:solidFill>
              </a:rPr>
              <a:t>8</a:t>
            </a:r>
            <a:endParaRPr lang="en-US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064" y="2596890"/>
            <a:ext cx="5097388" cy="350682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 dirty="0">
                <a:ea typeface="Verdana"/>
              </a:rPr>
              <a:t>Ενημερωτικά Κείμενα e-</a:t>
            </a:r>
            <a:r>
              <a:rPr lang="el-GR" sz="1600" b="1" dirty="0" err="1">
                <a:ea typeface="Verdana"/>
              </a:rPr>
              <a:t>Shop</a:t>
            </a:r>
            <a:r>
              <a:rPr lang="el-GR" sz="1600" b="1" dirty="0">
                <a:ea typeface="Verdana"/>
              </a:rPr>
              <a:t>:</a:t>
            </a:r>
            <a:endParaRPr lang="en-US" dirty="0">
              <a:ea typeface="Verdana"/>
            </a:endParaRPr>
          </a:p>
          <a:p>
            <a:pPr marL="0" indent="0">
              <a:buNone/>
            </a:pPr>
            <a:r>
              <a:rPr lang="el-GR" sz="1600" dirty="0">
                <a:ea typeface="Verdana"/>
              </a:rPr>
              <a:t>Σε αυτό το σημείο υπάρχουν οι πληροφοριακές σελίδες.</a:t>
            </a:r>
          </a:p>
          <a:p>
            <a:pPr marL="0" indent="0">
              <a:buNone/>
            </a:pPr>
            <a:r>
              <a:rPr lang="el-GR" sz="1600" dirty="0">
                <a:ea typeface="Verdana"/>
              </a:rPr>
              <a:t>Οι σελίδες αυτές έχουν περιεχόμενο νομικό, πολιτικές εταιρίας κτλ.</a:t>
            </a:r>
          </a:p>
          <a:p>
            <a:pPr marL="0" indent="0">
              <a:buNone/>
            </a:pPr>
            <a:r>
              <a:rPr lang="el-GR" sz="1600" dirty="0">
                <a:ea typeface="Verdana"/>
              </a:rPr>
              <a:t>Στο βελάκι μέσα στη φωτογραφία, υπάρχει η λίστα με τις υπόλοιπες σελίδες.</a:t>
            </a:r>
          </a:p>
          <a:p>
            <a:pPr marL="0" indent="0">
              <a:buNone/>
            </a:pPr>
            <a:r>
              <a:rPr lang="el-GR" sz="1600" dirty="0">
                <a:ea typeface="Verdana"/>
              </a:rPr>
              <a:t>Συμπληρώνετε τα κείμενα που έχετε συντάξει νωρίτερα.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6D0D8E-D8B9-B3A6-1F5B-73A73062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173" y="2595116"/>
            <a:ext cx="5080431" cy="33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58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Μετά τον</a:t>
            </a:r>
            <a:r>
              <a:rPr lang="en-US" dirty="0"/>
              <a:t> Digital4u</a:t>
            </a:r>
            <a:r>
              <a:rPr lang="el-GR" dirty="0"/>
              <a:t> </a:t>
            </a:r>
            <a:r>
              <a:rPr lang="en-US" dirty="0"/>
              <a:t>Wizard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Demo Link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07865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  <a:ea typeface="Verdana"/>
              </a:rPr>
              <a:t>Συγχαρητήρια! Δημιουργήσατε το </a:t>
            </a:r>
            <a:r>
              <a:rPr lang="en-US" sz="2000" b="1" dirty="0">
                <a:solidFill>
                  <a:schemeClr val="accent1"/>
                </a:solidFill>
                <a:ea typeface="Verdana"/>
              </a:rPr>
              <a:t>e-shop </a:t>
            </a:r>
            <a:r>
              <a:rPr lang="el-GR" sz="2000" b="1" dirty="0">
                <a:solidFill>
                  <a:schemeClr val="accent1"/>
                </a:solidFill>
                <a:ea typeface="Verdana"/>
              </a:rPr>
              <a:t>σας!</a:t>
            </a:r>
          </a:p>
          <a:p>
            <a:pPr marL="0" indent="0">
              <a:buNone/>
            </a:pPr>
            <a:endParaRPr lang="el-GR" sz="2000" b="1" dirty="0">
              <a:solidFill>
                <a:schemeClr val="accent1"/>
              </a:solidFill>
              <a:ea typeface="Verdana"/>
            </a:endParaRPr>
          </a:p>
          <a:p>
            <a:pPr marL="0" indent="0">
              <a:buNone/>
            </a:pPr>
            <a:r>
              <a:rPr lang="el-GR" sz="1400" b="1" dirty="0">
                <a:ea typeface="Verdana"/>
              </a:rPr>
              <a:t>Μπορείτε να το δείτε πατώντας </a:t>
            </a:r>
            <a:r>
              <a:rPr lang="en-US" sz="1400" b="1" dirty="0">
                <a:ea typeface="Verdana"/>
              </a:rPr>
              <a:t>Digital4U </a:t>
            </a:r>
            <a:r>
              <a:rPr lang="en-US" sz="1400" b="1" dirty="0">
                <a:ea typeface="Verdana"/>
                <a:sym typeface="Wingdings" panose="05000000000000000000" pitchFamily="2" charset="2"/>
              </a:rPr>
              <a:t> To e-Shop </a:t>
            </a:r>
            <a:r>
              <a:rPr lang="el-GR" sz="1400" b="1" dirty="0">
                <a:ea typeface="Verdana"/>
                <a:sym typeface="Wingdings" panose="05000000000000000000" pitchFamily="2" charset="2"/>
              </a:rPr>
              <a:t>μου</a:t>
            </a:r>
          </a:p>
          <a:p>
            <a:pPr marL="0" indent="0">
              <a:buNone/>
            </a:pPr>
            <a:endParaRPr lang="el-GR" sz="1400" dirty="0">
              <a:ea typeface="Verdana"/>
            </a:endParaRPr>
          </a:p>
          <a:p>
            <a:pPr>
              <a:buFont typeface="Wingdings" charset="2"/>
              <a:buChar char="ü"/>
            </a:pPr>
            <a:r>
              <a:rPr lang="el-GR" sz="1400" dirty="0">
                <a:ea typeface="Verdana"/>
              </a:rPr>
              <a:t>Όταν κάνουμε κάποια αλλαγή μετά, θα πρέπει να θυμόμαστε πως πρέπει να πούμε και στο e-</a:t>
            </a:r>
            <a:r>
              <a:rPr lang="el-GR" sz="1400" dirty="0" err="1">
                <a:ea typeface="Verdana"/>
              </a:rPr>
              <a:t>shop</a:t>
            </a:r>
            <a:r>
              <a:rPr lang="el-GR" sz="1400" dirty="0">
                <a:ea typeface="Verdana"/>
              </a:rPr>
              <a:t> μας να την 'δει'.</a:t>
            </a:r>
          </a:p>
          <a:p>
            <a:pPr>
              <a:buFont typeface="Wingdings" charset="2"/>
              <a:buChar char="ü"/>
            </a:pPr>
            <a:r>
              <a:rPr lang="el-GR" sz="1400" dirty="0">
                <a:ea typeface="Verdana"/>
              </a:rPr>
              <a:t>Δηλαδή αν κάνω μια αλλαγή στα είδη μου δε θα εμφανιστεί στο e-</a:t>
            </a:r>
            <a:r>
              <a:rPr lang="el-GR" sz="1400" dirty="0" err="1">
                <a:ea typeface="Verdana"/>
              </a:rPr>
              <a:t>shop</a:t>
            </a:r>
            <a:r>
              <a:rPr lang="el-GR" sz="1400" dirty="0">
                <a:ea typeface="Verdana"/>
              </a:rPr>
              <a:t>.</a:t>
            </a:r>
            <a:br>
              <a:rPr lang="el-GR" sz="1400" dirty="0">
                <a:ea typeface="Verdana"/>
              </a:rPr>
            </a:br>
            <a:r>
              <a:rPr lang="el-GR" sz="1400" dirty="0">
                <a:ea typeface="Verdana"/>
              </a:rPr>
              <a:t>Για να εμφανίσω την αλλαγή αυτή θα πρέπει να:  </a:t>
            </a:r>
            <a:r>
              <a:rPr lang="el-GR" sz="1400" b="1" dirty="0">
                <a:ea typeface="Verdana"/>
              </a:rPr>
              <a:t>Εργασίες </a:t>
            </a:r>
            <a:r>
              <a:rPr lang="en-US" sz="1400" b="1" dirty="0">
                <a:latin typeface="Wingdings"/>
                <a:ea typeface="Verdana"/>
                <a:sym typeface="Wingdings"/>
              </a:rPr>
              <a:t></a:t>
            </a:r>
            <a:r>
              <a:rPr lang="el-GR" sz="1400" b="1" dirty="0">
                <a:ea typeface="Verdana"/>
              </a:rPr>
              <a:t> Digital4u </a:t>
            </a:r>
            <a:r>
              <a:rPr lang="en-US" sz="1400" b="1" dirty="0">
                <a:latin typeface="Wingdings"/>
                <a:ea typeface="Verdana"/>
                <a:sym typeface="Wingdings"/>
              </a:rPr>
              <a:t></a:t>
            </a:r>
            <a:r>
              <a:rPr lang="el-GR" sz="1400" b="1" dirty="0">
                <a:ea typeface="Verdana"/>
              </a:rPr>
              <a:t> Αποστολή Ειδών</a:t>
            </a:r>
          </a:p>
        </p:txBody>
      </p:sp>
    </p:spTree>
    <p:extLst>
      <p:ext uri="{BB962C8B-B14F-4D97-AF65-F5344CB8AC3E}">
        <p14:creationId xmlns:p14="http://schemas.microsoft.com/office/powerpoint/2010/main" val="274776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Παραμετροποίηση </a:t>
            </a:r>
            <a:r>
              <a:rPr lang="en-US" dirty="0">
                <a:solidFill>
                  <a:schemeClr val="accent1"/>
                </a:solidFill>
              </a:rPr>
              <a:t>Digital4U</a:t>
            </a:r>
            <a:r>
              <a:rPr lang="en-US" dirty="0"/>
              <a:t> 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07865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l-GR" sz="1600" dirty="0">
                <a:ea typeface="Verdana"/>
              </a:rPr>
              <a:t>Στην ενότητα: </a:t>
            </a:r>
            <a:r>
              <a:rPr lang="el-GR" sz="1600" b="1" dirty="0">
                <a:ea typeface="Verdana"/>
              </a:rPr>
              <a:t>Ρυθμίσεις </a:t>
            </a:r>
            <a:r>
              <a:rPr lang="en-US" sz="16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ea typeface="Verdana"/>
              </a:rPr>
              <a:t>Digital4U </a:t>
            </a:r>
            <a:r>
              <a:rPr lang="en-US" sz="1600" b="1" dirty="0">
                <a:ea typeface="Verdana"/>
                <a:sym typeface="Wingdings" panose="05000000000000000000" pitchFamily="2" charset="2"/>
              </a:rPr>
              <a:t> </a:t>
            </a:r>
            <a:r>
              <a:rPr lang="el-GR" sz="1600" b="1" dirty="0">
                <a:ea typeface="Verdana"/>
              </a:rPr>
              <a:t>Παραμετροποίηση </a:t>
            </a:r>
            <a:r>
              <a:rPr lang="en-US" sz="1600" b="1" dirty="0">
                <a:ea typeface="Verdana"/>
              </a:rPr>
              <a:t>Digital4U, </a:t>
            </a:r>
            <a:r>
              <a:rPr lang="el-GR" sz="1600" dirty="0">
                <a:ea typeface="Verdana"/>
              </a:rPr>
              <a:t>έχουν </a:t>
            </a:r>
            <a:r>
              <a:rPr lang="el-GR" sz="1600" dirty="0" err="1">
                <a:ea typeface="Verdana"/>
              </a:rPr>
              <a:t>προσυμπληρωθεί</a:t>
            </a:r>
            <a:r>
              <a:rPr lang="el-GR" sz="1600" dirty="0">
                <a:ea typeface="Verdana"/>
              </a:rPr>
              <a:t> το που θα καταχωρούνται:</a:t>
            </a:r>
          </a:p>
          <a:p>
            <a:r>
              <a:rPr lang="el-GR" sz="1600" dirty="0">
                <a:ea typeface="Verdana"/>
              </a:rPr>
              <a:t>Οι παραγγελίες λιανικής και χονδρικής </a:t>
            </a:r>
          </a:p>
          <a:p>
            <a:r>
              <a:rPr lang="el-GR" sz="1600" dirty="0">
                <a:ea typeface="Verdana"/>
                <a:cs typeface="+mn-lt"/>
              </a:rPr>
              <a:t>Οι πελάτες λιανικής και χονδρικής</a:t>
            </a:r>
          </a:p>
          <a:p>
            <a:r>
              <a:rPr lang="el-GR" sz="1600" dirty="0">
                <a:ea typeface="Verdana"/>
                <a:cs typeface="+mn-lt"/>
              </a:rPr>
              <a:t>Η χρέωση μεταφορικών</a:t>
            </a:r>
          </a:p>
          <a:p>
            <a:r>
              <a:rPr lang="el-GR" sz="1600" dirty="0">
                <a:ea typeface="Verdana"/>
                <a:cs typeface="+mn-lt"/>
              </a:rPr>
              <a:t>Η Διαθεσιμότητα των ειδών</a:t>
            </a:r>
          </a:p>
          <a:p>
            <a:endParaRPr lang="el-GR" sz="1600" dirty="0">
              <a:ea typeface="Verdana"/>
              <a:cs typeface="+mn-lt"/>
            </a:endParaRPr>
          </a:p>
          <a:p>
            <a:pPr marL="0" indent="0">
              <a:buNone/>
            </a:pPr>
            <a:r>
              <a:rPr lang="el-GR" sz="1600" dirty="0">
                <a:ea typeface="Verdana"/>
                <a:cs typeface="+mn-lt"/>
              </a:rPr>
              <a:t>Σε περίπτωση που θέλετε να τα τροποποιήσετε, μπορείτε από εδώ               να κάνετε τις αλλαγές που επιθυμείτε.</a:t>
            </a:r>
          </a:p>
          <a:p>
            <a:pPr marL="0" indent="0">
              <a:buNone/>
            </a:pPr>
            <a:endParaRPr lang="el-GR" sz="1400" b="1" dirty="0">
              <a:ea typeface="Verdana"/>
              <a:cs typeface="+mn-lt"/>
            </a:endParaRPr>
          </a:p>
          <a:p>
            <a:pPr marL="0" indent="0">
              <a:buNone/>
            </a:pPr>
            <a:endParaRPr lang="el-GR" sz="1400" i="1" dirty="0">
              <a:ea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60AA2-E42E-527B-2C70-6B8B061C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0" t="8517"/>
          <a:stretch/>
        </p:blipFill>
        <p:spPr>
          <a:xfrm>
            <a:off x="7378995" y="4667693"/>
            <a:ext cx="608160" cy="6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Ενημέρωση </a:t>
            </a:r>
            <a:r>
              <a:rPr lang="el-GR" dirty="0">
                <a:solidFill>
                  <a:schemeClr val="accent1"/>
                </a:solidFill>
              </a:rPr>
              <a:t>Παραγγελιών </a:t>
            </a:r>
            <a:r>
              <a:rPr lang="el-GR" dirty="0"/>
              <a:t>&amp; </a:t>
            </a:r>
            <a:r>
              <a:rPr lang="el-GR" dirty="0">
                <a:solidFill>
                  <a:schemeClr val="accent1"/>
                </a:solidFill>
              </a:rPr>
              <a:t>Ειδών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07865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l-GR" sz="1600" dirty="0">
                <a:ea typeface="Verdana"/>
              </a:rPr>
              <a:t>Όταν θέλουμε να κάνουμε αλλαγή στα </a:t>
            </a:r>
            <a:r>
              <a:rPr lang="el-GR" sz="1600" u="sng" dirty="0">
                <a:ea typeface="Verdana"/>
              </a:rPr>
              <a:t>προϊόντα</a:t>
            </a:r>
            <a:r>
              <a:rPr lang="el-GR" sz="1600" dirty="0">
                <a:ea typeface="Verdana"/>
              </a:rPr>
              <a:t> μας, για να ενημερωθεί και το e-</a:t>
            </a:r>
            <a:r>
              <a:rPr lang="el-GR" sz="1600" dirty="0" err="1">
                <a:ea typeface="Verdana"/>
              </a:rPr>
              <a:t>shop</a:t>
            </a:r>
            <a:r>
              <a:rPr lang="el-GR" sz="1600" dirty="0">
                <a:ea typeface="Verdana"/>
              </a:rPr>
              <a:t> μας θα πρέπει να κατευθυνθείτε:</a:t>
            </a:r>
            <a:br>
              <a:rPr lang="el-GR" sz="1600" dirty="0">
                <a:ea typeface="Verdana"/>
              </a:rPr>
            </a:br>
            <a:r>
              <a:rPr lang="el-GR" sz="1400" b="1" dirty="0">
                <a:ea typeface="Verdana"/>
              </a:rPr>
              <a:t>Εργασίες </a:t>
            </a:r>
            <a:r>
              <a:rPr lang="en-US" sz="1400" b="1" dirty="0">
                <a:latin typeface="Wingdings"/>
                <a:ea typeface="Verdana"/>
                <a:sym typeface="Wingdings"/>
              </a:rPr>
              <a:t></a:t>
            </a:r>
            <a:r>
              <a:rPr lang="el-GR" sz="1400" b="1" dirty="0">
                <a:ea typeface="Verdana"/>
              </a:rPr>
              <a:t> Digital4u </a:t>
            </a:r>
            <a:r>
              <a:rPr lang="en-US" sz="1400" b="1" dirty="0">
                <a:latin typeface="Wingdings"/>
                <a:ea typeface="Verdana"/>
                <a:sym typeface="Wingdings"/>
              </a:rPr>
              <a:t></a:t>
            </a:r>
            <a:r>
              <a:rPr lang="el-GR" sz="1400" b="1" dirty="0">
                <a:ea typeface="Verdana"/>
              </a:rPr>
              <a:t> Αποστολή Ειδών</a:t>
            </a:r>
          </a:p>
          <a:p>
            <a:pPr marL="0" indent="0">
              <a:buNone/>
            </a:pPr>
            <a:endParaRPr lang="el-GR" sz="1400" i="1" dirty="0">
              <a:ea typeface="Verdana"/>
              <a:cs typeface="+mn-lt"/>
            </a:endParaRPr>
          </a:p>
          <a:p>
            <a:pPr marL="0" indent="0">
              <a:buNone/>
            </a:pPr>
            <a:r>
              <a:rPr lang="el-GR" sz="1600" dirty="0">
                <a:ea typeface="Verdana"/>
                <a:cs typeface="+mn-lt"/>
              </a:rPr>
              <a:t>Αντίστοιχα και για τις </a:t>
            </a:r>
            <a:r>
              <a:rPr lang="el-GR" sz="1600" u="sng" dirty="0">
                <a:ea typeface="Verdana"/>
                <a:cs typeface="+mn-lt"/>
              </a:rPr>
              <a:t>παραγγελίες</a:t>
            </a:r>
            <a:r>
              <a:rPr lang="el-GR" sz="1600" dirty="0">
                <a:ea typeface="Verdana"/>
                <a:cs typeface="+mn-lt"/>
              </a:rPr>
              <a:t>, αν θέλουμε το e-</a:t>
            </a:r>
            <a:r>
              <a:rPr lang="el-GR" sz="1600" dirty="0" err="1">
                <a:ea typeface="Verdana"/>
                <a:cs typeface="+mn-lt"/>
              </a:rPr>
              <a:t>shop</a:t>
            </a:r>
            <a:r>
              <a:rPr lang="el-GR" sz="1600" dirty="0">
                <a:ea typeface="Verdana"/>
                <a:cs typeface="+mn-lt"/>
              </a:rPr>
              <a:t> να μας στείλει τις παραγγελίες θα πρέπει να </a:t>
            </a:r>
            <a:r>
              <a:rPr lang="el-GR" sz="1600" dirty="0">
                <a:ea typeface="Verdana"/>
              </a:rPr>
              <a:t>κατευθυνθείτε </a:t>
            </a:r>
            <a:r>
              <a:rPr lang="el-GR" sz="1600" dirty="0">
                <a:ea typeface="Verdana"/>
                <a:cs typeface="+mn-lt"/>
              </a:rPr>
              <a:t>:</a:t>
            </a:r>
            <a:br>
              <a:rPr lang="el-GR" sz="1600" dirty="0">
                <a:ea typeface="Verdana"/>
                <a:cs typeface="+mn-lt"/>
              </a:rPr>
            </a:br>
            <a:r>
              <a:rPr lang="el-GR" sz="1400" b="1" dirty="0">
                <a:ea typeface="Verdana"/>
                <a:cs typeface="+mn-lt"/>
              </a:rPr>
              <a:t>Εργασίες </a:t>
            </a:r>
            <a:r>
              <a:rPr lang="en-US" sz="1400" b="1" dirty="0">
                <a:latin typeface="Wingdings"/>
                <a:ea typeface="Verdana"/>
                <a:cs typeface="+mn-lt"/>
                <a:sym typeface="Wingdings"/>
              </a:rPr>
              <a:t></a:t>
            </a:r>
            <a:r>
              <a:rPr lang="el-GR" sz="1400" b="1" dirty="0">
                <a:ea typeface="Verdana"/>
                <a:cs typeface="+mn-lt"/>
              </a:rPr>
              <a:t> Digital4u </a:t>
            </a:r>
            <a:r>
              <a:rPr lang="en-US" sz="1400" b="1" dirty="0">
                <a:latin typeface="Wingdings"/>
                <a:ea typeface="Verdana"/>
                <a:cs typeface="+mn-lt"/>
                <a:sym typeface="Wingdings"/>
              </a:rPr>
              <a:t></a:t>
            </a:r>
            <a:r>
              <a:rPr lang="el-GR" sz="1400" b="1" dirty="0">
                <a:ea typeface="Verdana"/>
                <a:cs typeface="+mn-lt"/>
              </a:rPr>
              <a:t> Λήψη Παραγγελιών</a:t>
            </a:r>
          </a:p>
          <a:p>
            <a:pPr marL="0" indent="0">
              <a:buNone/>
            </a:pPr>
            <a:endParaRPr lang="el-GR" sz="1400" i="1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450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Επεξεργασία </a:t>
            </a:r>
            <a:r>
              <a:rPr lang="el-GR" dirty="0">
                <a:solidFill>
                  <a:schemeClr val="accent1"/>
                </a:solidFill>
              </a:rPr>
              <a:t>Ειδών &amp;</a:t>
            </a:r>
            <a:r>
              <a:rPr lang="el-GR" dirty="0"/>
              <a:t> </a:t>
            </a:r>
            <a:r>
              <a:rPr lang="el-GR" dirty="0">
                <a:solidFill>
                  <a:schemeClr val="accent1"/>
                </a:solidFill>
              </a:rPr>
              <a:t>Υπηρεσιών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07865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l-GR" sz="1600" dirty="0">
                <a:ea typeface="Verdana"/>
              </a:rPr>
              <a:t>Σε περίπτωση που επιθυμείτε να κάνετε μαζικές ενέργειες στα προϊόντα σας, μπορείτε από την ενότητα </a:t>
            </a:r>
            <a:r>
              <a:rPr lang="el-GR" sz="1600" b="1" dirty="0">
                <a:ea typeface="Verdana"/>
              </a:rPr>
              <a:t>Εργασίες </a:t>
            </a:r>
            <a:r>
              <a:rPr lang="el-GR" sz="1600" b="1" dirty="0">
                <a:ea typeface="Verdana"/>
                <a:sym typeface="Wingdings" panose="05000000000000000000" pitchFamily="2" charset="2"/>
              </a:rPr>
              <a:t> </a:t>
            </a:r>
            <a:r>
              <a:rPr lang="en-US" sz="1600" b="1" dirty="0">
                <a:ea typeface="Verdana"/>
                <a:sym typeface="Wingdings" panose="05000000000000000000" pitchFamily="2" charset="2"/>
              </a:rPr>
              <a:t>Digital4U  </a:t>
            </a:r>
            <a:r>
              <a:rPr lang="el-GR" sz="1600" b="1" dirty="0">
                <a:ea typeface="Verdana"/>
                <a:sym typeface="Wingdings" panose="05000000000000000000" pitchFamily="2" charset="2"/>
              </a:rPr>
              <a:t>Επεξεργασία Ειδών/ Υπηρεσιών</a:t>
            </a:r>
            <a:r>
              <a:rPr lang="el-GR" sz="1600" dirty="0">
                <a:ea typeface="Verdana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l-GR" sz="1400" i="1" dirty="0">
              <a:ea typeface="Verdan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1400" dirty="0">
                <a:ea typeface="Verdana"/>
                <a:sym typeface="Wingdings" panose="05000000000000000000" pitchFamily="2" charset="2"/>
              </a:rPr>
              <a:t>Συγκεκριμένα, χρησιμοποιώντας τα παρακάτω φίλτρα, μπορείτε να «βρείτε» τα προϊόντα που επιθυμείτε.</a:t>
            </a:r>
          </a:p>
          <a:p>
            <a:r>
              <a:rPr lang="el-GR" sz="1400" dirty="0">
                <a:ea typeface="Verdana"/>
                <a:sym typeface="Wingdings" panose="05000000000000000000" pitchFamily="2" charset="2"/>
              </a:rPr>
              <a:t>Αποστολή στο </a:t>
            </a:r>
            <a:r>
              <a:rPr lang="en-US" sz="1400" dirty="0">
                <a:ea typeface="Verdana"/>
                <a:sym typeface="Wingdings" panose="05000000000000000000" pitchFamily="2" charset="2"/>
              </a:rPr>
              <a:t>e-Shop</a:t>
            </a:r>
          </a:p>
          <a:p>
            <a:r>
              <a:rPr lang="el-GR" sz="1400" dirty="0">
                <a:ea typeface="Verdana"/>
                <a:sym typeface="Wingdings" panose="05000000000000000000" pitchFamily="2" charset="2"/>
              </a:rPr>
              <a:t>Όνομα</a:t>
            </a:r>
          </a:p>
          <a:p>
            <a:r>
              <a:rPr lang="el-GR" sz="1400" dirty="0">
                <a:ea typeface="Verdana"/>
                <a:sym typeface="Wingdings" panose="05000000000000000000" pitchFamily="2" charset="2"/>
              </a:rPr>
              <a:t>Κατηγορία</a:t>
            </a:r>
          </a:p>
          <a:p>
            <a:r>
              <a:rPr lang="el-GR" sz="1400" dirty="0">
                <a:ea typeface="Verdana"/>
                <a:sym typeface="Wingdings" panose="05000000000000000000" pitchFamily="2" charset="2"/>
              </a:rPr>
              <a:t>Κατηγορία </a:t>
            </a:r>
            <a:r>
              <a:rPr lang="en-US" sz="1400" dirty="0">
                <a:ea typeface="Verdana"/>
                <a:sym typeface="Wingdings" panose="05000000000000000000" pitchFamily="2" charset="2"/>
              </a:rPr>
              <a:t>e-Shop</a:t>
            </a:r>
            <a:endParaRPr lang="el-GR" sz="1400" dirty="0">
              <a:ea typeface="Verdana"/>
              <a:sym typeface="Wingdings" panose="05000000000000000000" pitchFamily="2" charset="2"/>
            </a:endParaRPr>
          </a:p>
          <a:p>
            <a:endParaRPr lang="el-GR" sz="1400" dirty="0">
              <a:ea typeface="Verdan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1400" dirty="0">
                <a:ea typeface="Verdana"/>
                <a:sym typeface="Wingdings" panose="05000000000000000000" pitchFamily="2" charset="2"/>
              </a:rPr>
              <a:t>Εν συνεχεία, επιλέγοντας          μπορείτε να προχωρήσετε τις μαζικές ενέργειες που επιθυμείτε.</a:t>
            </a:r>
            <a:endParaRPr lang="el-GR" sz="1600" dirty="0">
              <a:ea typeface="Verdana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5C2B4-A970-FBD0-AC68-BC50C862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10" y="5507000"/>
            <a:ext cx="367659" cy="36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6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>
                <a:ea typeface="+mj-lt"/>
                <a:cs typeface="+mj-lt"/>
              </a:rPr>
              <a:t>Στάδιο </a:t>
            </a:r>
            <a:r>
              <a:rPr lang="en-US" sz="3600" dirty="0">
                <a:ea typeface="+mj-lt"/>
                <a:cs typeface="+mj-lt"/>
              </a:rPr>
              <a:t>3</a:t>
            </a:r>
            <a:r>
              <a:rPr lang="el-GR" sz="3600" dirty="0">
                <a:ea typeface="+mj-lt"/>
                <a:cs typeface="+mj-lt"/>
              </a:rPr>
              <a:t>- </a:t>
            </a:r>
            <a:r>
              <a:rPr lang="el-GR" sz="3600" dirty="0">
                <a:solidFill>
                  <a:schemeClr val="accent1"/>
                </a:solidFill>
                <a:ea typeface="+mj-lt"/>
                <a:cs typeface="+mj-lt"/>
              </a:rPr>
              <a:t>Διαδικασία </a:t>
            </a:r>
            <a:r>
              <a:rPr lang="en-US" sz="3600" dirty="0">
                <a:solidFill>
                  <a:schemeClr val="accent1"/>
                </a:solidFill>
                <a:ea typeface="+mj-lt"/>
                <a:cs typeface="+mj-lt"/>
              </a:rPr>
              <a:t>Live</a:t>
            </a:r>
            <a:endParaRPr lang="el-GR" sz="3600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434693-CE41-8EA0-821F-50ED71928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811963"/>
              </p:ext>
            </p:extLst>
          </p:nvPr>
        </p:nvGraphicFramePr>
        <p:xfrm>
          <a:off x="810000" y="3039701"/>
          <a:ext cx="7926594" cy="200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91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 err="1">
                <a:solidFill>
                  <a:schemeClr val="bg1"/>
                </a:solidFill>
                <a:ea typeface="+mj-lt"/>
                <a:cs typeface="+mj-lt"/>
                <a:sym typeface="Wingdings" panose="05000000000000000000" pitchFamily="2" charset="2"/>
              </a:rPr>
              <a:t>Domain</a:t>
            </a:r>
            <a:r>
              <a:rPr lang="el-GR" dirty="0">
                <a:solidFill>
                  <a:schemeClr val="bg1"/>
                </a:solidFill>
                <a:ea typeface="+mj-lt"/>
                <a:cs typeface="+mj-lt"/>
                <a:sym typeface="Wingdings" panose="05000000000000000000" pitchFamily="2" charset="2"/>
              </a:rPr>
              <a:t> ...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  <a:sym typeface="Wingdings" panose="05000000000000000000" pitchFamily="2" charset="2"/>
              </a:rPr>
              <a:t> Τι </a:t>
            </a:r>
            <a:r>
              <a:rPr lang="el-GR" dirty="0">
                <a:solidFill>
                  <a:schemeClr val="accent1"/>
                </a:solidFill>
              </a:rPr>
              <a:t>είναι;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07865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ea typeface="Verdana"/>
              </a:rPr>
              <a:t>Πριν ξεκινήσει η διαδικασία </a:t>
            </a:r>
            <a:r>
              <a:rPr lang="el-GR" sz="1600" err="1">
                <a:ea typeface="Verdana"/>
              </a:rPr>
              <a:t>live</a:t>
            </a:r>
            <a:r>
              <a:rPr lang="el-GR" sz="1600">
                <a:ea typeface="Verdana"/>
              </a:rPr>
              <a:t> , θα πρέπει να είναι το </a:t>
            </a: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 έτοιμο.</a:t>
            </a:r>
          </a:p>
          <a:p>
            <a:pPr marL="0" indent="0">
              <a:buNone/>
            </a:pPr>
            <a:endParaRPr lang="el-GR" sz="1600">
              <a:ea typeface="Verdana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Το </a:t>
            </a: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 ουσιαστικά είναι μια διεύθυνση στο διαδίκτυο του e-</a:t>
            </a:r>
            <a:r>
              <a:rPr lang="el-GR" sz="1600" err="1">
                <a:ea typeface="Verdana"/>
              </a:rPr>
              <a:t>shop</a:t>
            </a:r>
            <a:r>
              <a:rPr lang="el-GR" sz="1600">
                <a:ea typeface="Verdana"/>
              </a:rPr>
              <a:t> μας.</a:t>
            </a:r>
            <a:br>
              <a:rPr lang="el-GR" sz="1600">
                <a:ea typeface="Verdana"/>
              </a:rPr>
            </a:br>
            <a:r>
              <a:rPr lang="el-GR" sz="1600">
                <a:ea typeface="+mn-lt"/>
                <a:cs typeface="+mn-lt"/>
              </a:rPr>
              <a:t>Τη διεύθυνση αυτή πληκτρολογούν οι χρήστες του διαδικτύου στη μπάρα του URL των διαφόρων </a:t>
            </a:r>
            <a:r>
              <a:rPr lang="el-GR" sz="1600" err="1">
                <a:ea typeface="+mn-lt"/>
                <a:cs typeface="+mn-lt"/>
              </a:rPr>
              <a:t>web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-GR" sz="1600" err="1">
                <a:ea typeface="+mn-lt"/>
                <a:cs typeface="+mn-lt"/>
              </a:rPr>
              <a:t>browsers</a:t>
            </a:r>
            <a:r>
              <a:rPr lang="el-GR" sz="1600">
                <a:ea typeface="+mn-lt"/>
                <a:cs typeface="+mn-lt"/>
              </a:rPr>
              <a:t> για να επισκεφθούν το </a:t>
            </a:r>
            <a:r>
              <a:rPr lang="el-GR" sz="1600" err="1">
                <a:ea typeface="+mn-lt"/>
                <a:cs typeface="+mn-lt"/>
              </a:rPr>
              <a:t>website</a:t>
            </a:r>
            <a:r>
              <a:rPr lang="el-GR" sz="1600">
                <a:ea typeface="+mn-lt"/>
                <a:cs typeface="+mn-lt"/>
              </a:rPr>
              <a:t> σας.</a:t>
            </a:r>
          </a:p>
          <a:p>
            <a:pPr marL="0" indent="0">
              <a:buNone/>
            </a:pPr>
            <a:r>
              <a:rPr lang="el-GR" sz="1600">
                <a:ea typeface="+mn-lt"/>
                <a:cs typeface="+mn-lt"/>
              </a:rPr>
              <a:t>Για να το εξηγήσουμε πιο απλά, θεωρείστε ότι το </a:t>
            </a:r>
            <a:r>
              <a:rPr lang="el-GR" sz="1600" err="1">
                <a:ea typeface="+mn-lt"/>
                <a:cs typeface="+mn-lt"/>
              </a:rPr>
              <a:t>domain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-GR" sz="1600" err="1">
                <a:ea typeface="+mn-lt"/>
                <a:cs typeface="+mn-lt"/>
              </a:rPr>
              <a:t>name</a:t>
            </a:r>
            <a:r>
              <a:rPr lang="el-GR" sz="1600">
                <a:ea typeface="+mn-lt"/>
                <a:cs typeface="+mn-lt"/>
              </a:rPr>
              <a:t> είναι η διεύθυνση της επιχείρησής σας. Δίνετε τη διεύθυνση της επιχείρησής σας στους πελάτες σας, για να μπορέσουν να εντοπίσουν την επιχείρησή σας και να την επισκεφθούν.</a:t>
            </a: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365680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>
                <a:ea typeface="+mj-lt"/>
                <a:cs typeface="+mj-lt"/>
              </a:rPr>
              <a:t>Πρώτο Στάδιο - </a:t>
            </a:r>
            <a:r>
              <a:rPr lang="el-GR" sz="3600" dirty="0">
                <a:solidFill>
                  <a:schemeClr val="accent1"/>
                </a:solidFill>
                <a:ea typeface="+mj-lt"/>
                <a:cs typeface="+mj-lt"/>
              </a:rPr>
              <a:t>Συλλογή Υλικού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434693-CE41-8EA0-821F-50ED71928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820466"/>
              </p:ext>
            </p:extLst>
          </p:nvPr>
        </p:nvGraphicFramePr>
        <p:xfrm>
          <a:off x="810000" y="3039701"/>
          <a:ext cx="7926594" cy="200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956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 err="1">
                <a:solidFill>
                  <a:schemeClr val="bg1"/>
                </a:solidFill>
              </a:rPr>
              <a:t>Hosting</a:t>
            </a:r>
            <a:r>
              <a:rPr lang="el-GR" dirty="0">
                <a:solidFill>
                  <a:schemeClr val="bg1"/>
                </a:solidFill>
              </a:rPr>
              <a:t> …</a:t>
            </a:r>
            <a:r>
              <a:rPr lang="el-GR" dirty="0">
                <a:solidFill>
                  <a:schemeClr val="bg1"/>
                </a:solidFill>
                <a:ea typeface="+mj-lt"/>
                <a:cs typeface="+mj-lt"/>
                <a:sym typeface="Wingdings" panose="05000000000000000000" pitchFamily="2" charset="2"/>
              </a:rPr>
              <a:t> 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  <a:sym typeface="Wingdings" panose="05000000000000000000" pitchFamily="2" charset="2"/>
              </a:rPr>
              <a:t>Τι είναι;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07865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ea typeface="+mn-lt"/>
                <a:cs typeface="+mn-lt"/>
              </a:rPr>
              <a:t>Το </a:t>
            </a:r>
            <a:r>
              <a:rPr lang="el-GR" sz="1600" b="1" err="1">
                <a:ea typeface="+mn-lt"/>
                <a:cs typeface="+mn-lt"/>
              </a:rPr>
              <a:t>hosting</a:t>
            </a:r>
            <a:r>
              <a:rPr lang="el-GR" sz="1600">
                <a:ea typeface="+mn-lt"/>
                <a:cs typeface="+mn-lt"/>
              </a:rPr>
              <a:t>, είναι ουσιαστικά ο υπολογιστής που θα κρατά διαθέσιμα και δημοσιευμένα τα αρχεία του e-</a:t>
            </a:r>
            <a:r>
              <a:rPr lang="el-GR" sz="1600" err="1">
                <a:ea typeface="+mn-lt"/>
                <a:cs typeface="+mn-lt"/>
              </a:rPr>
              <a:t>shop</a:t>
            </a:r>
            <a:r>
              <a:rPr lang="el-GR" sz="1600">
                <a:ea typeface="+mn-lt"/>
                <a:cs typeface="+mn-lt"/>
              </a:rPr>
              <a:t> σας, έτσι ώστε το </a:t>
            </a:r>
            <a:r>
              <a:rPr lang="el-GR" sz="1600" err="1">
                <a:ea typeface="+mn-lt"/>
                <a:cs typeface="+mn-lt"/>
              </a:rPr>
              <a:t>website</a:t>
            </a:r>
            <a:r>
              <a:rPr lang="el-GR" sz="1600">
                <a:ea typeface="+mn-lt"/>
                <a:cs typeface="+mn-lt"/>
              </a:rPr>
              <a:t> σας να είναι </a:t>
            </a:r>
            <a:r>
              <a:rPr lang="el-GR" sz="1600" err="1">
                <a:ea typeface="+mn-lt"/>
                <a:cs typeface="+mn-lt"/>
              </a:rPr>
              <a:t>προσβάσιμο</a:t>
            </a:r>
            <a:r>
              <a:rPr lang="el-GR" sz="1600">
                <a:ea typeface="+mn-lt"/>
                <a:cs typeface="+mn-lt"/>
              </a:rPr>
              <a:t> από όλους.</a:t>
            </a:r>
          </a:p>
          <a:p>
            <a:pPr marL="0" indent="0">
              <a:buNone/>
            </a:pPr>
            <a:endParaRPr lang="el-GR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1600">
                <a:ea typeface="+mn-lt"/>
                <a:cs typeface="+mn-lt"/>
              </a:rPr>
              <a:t>Άρα το </a:t>
            </a:r>
            <a:r>
              <a:rPr lang="el-GR" sz="1600" err="1">
                <a:ea typeface="+mn-lt"/>
                <a:cs typeface="+mn-lt"/>
              </a:rPr>
              <a:t>domain</a:t>
            </a:r>
            <a:r>
              <a:rPr lang="el-GR" sz="1600">
                <a:ea typeface="+mn-lt"/>
                <a:cs typeface="+mn-lt"/>
              </a:rPr>
              <a:t> είναι το μοναδικό όνομα που έχει η σελίδα σου στο </a:t>
            </a:r>
            <a:r>
              <a:rPr lang="el-GR" sz="1600" err="1">
                <a:ea typeface="+mn-lt"/>
                <a:cs typeface="+mn-lt"/>
              </a:rPr>
              <a:t>internet</a:t>
            </a:r>
            <a:r>
              <a:rPr lang="el-GR" sz="1600">
                <a:ea typeface="+mn-lt"/>
                <a:cs typeface="+mn-lt"/>
              </a:rPr>
              <a:t>, και το </a:t>
            </a:r>
            <a:r>
              <a:rPr lang="el-GR" sz="1600" err="1">
                <a:ea typeface="+mn-lt"/>
                <a:cs typeface="+mn-lt"/>
              </a:rPr>
              <a:t>hosting</a:t>
            </a:r>
            <a:r>
              <a:rPr lang="el-GR" sz="1600">
                <a:ea typeface="+mn-lt"/>
                <a:cs typeface="+mn-lt"/>
              </a:rPr>
              <a:t> εκεί που φιλοξενούνται τα αρχεία για να φαίνεται η σελίδα σου στο </a:t>
            </a:r>
            <a:r>
              <a:rPr lang="el-GR" sz="1600" err="1">
                <a:ea typeface="+mn-lt"/>
                <a:cs typeface="+mn-lt"/>
              </a:rPr>
              <a:t>internet</a:t>
            </a:r>
            <a:r>
              <a:rPr lang="el-GR" sz="1600">
                <a:ea typeface="+mn-lt"/>
                <a:cs typeface="+mn-lt"/>
              </a:rPr>
              <a:t>. Δυο εντελώς διαφορετικά πράγματα, που συνήθως τα παρέχει μια εταιρία σαν υπηρεσίες.</a:t>
            </a: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07996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Έχετε</a:t>
            </a:r>
            <a:r>
              <a:rPr lang="el-GR" dirty="0"/>
              <a:t> </a:t>
            </a:r>
            <a:r>
              <a:rPr lang="el-GR" dirty="0" err="1"/>
              <a:t>Domain</a:t>
            </a:r>
            <a:r>
              <a:rPr lang="el-GR" dirty="0"/>
              <a:t> &amp; </a:t>
            </a:r>
            <a:r>
              <a:rPr lang="el-GR" dirty="0">
                <a:solidFill>
                  <a:schemeClr val="accent1"/>
                </a:solidFill>
              </a:rPr>
              <a:t>θέλετε </a:t>
            </a:r>
            <a:r>
              <a:rPr lang="el-GR" dirty="0"/>
              <a:t>να το διατηρήσετε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586658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ea typeface="Verdana"/>
              </a:rPr>
              <a:t>Το μόνο που θα χρειαστείτε είναι να αλλάξετε τον </a:t>
            </a:r>
            <a:r>
              <a:rPr lang="el-GR" sz="1600" err="1">
                <a:ea typeface="Verdana"/>
              </a:rPr>
              <a:t>Name</a:t>
            </a:r>
            <a:r>
              <a:rPr lang="el-GR" sz="1600">
                <a:ea typeface="Verdana"/>
              </a:rPr>
              <a:t> Server σε:</a:t>
            </a:r>
            <a:endParaRPr lang="en-US" sz="1600">
              <a:ea typeface="+mn-lt"/>
              <a:cs typeface="+mn-lt"/>
            </a:endParaRPr>
          </a:p>
          <a:p>
            <a:pPr lvl="1">
              <a:buFont typeface="Courier New" charset="2"/>
              <a:buChar char="o"/>
            </a:pPr>
            <a:r>
              <a:rPr lang="el-GR" err="1">
                <a:ea typeface="+mn-lt"/>
                <a:cs typeface="+mn-lt"/>
              </a:rPr>
              <a:t>ns</a:t>
            </a:r>
            <a:r>
              <a:rPr lang="el">
                <a:ea typeface="+mn-lt"/>
                <a:cs typeface="+mn-lt"/>
              </a:rPr>
              <a:t>1.</a:t>
            </a:r>
            <a:r>
              <a:rPr lang="el-GR" err="1">
                <a:ea typeface="+mn-lt"/>
                <a:cs typeface="+mn-lt"/>
              </a:rPr>
              <a:t>digital</a:t>
            </a:r>
            <a:r>
              <a:rPr lang="el">
                <a:ea typeface="+mn-lt"/>
                <a:cs typeface="+mn-lt"/>
              </a:rPr>
              <a:t>4</a:t>
            </a:r>
            <a:r>
              <a:rPr lang="el-GR">
                <a:ea typeface="+mn-lt"/>
                <a:cs typeface="+mn-lt"/>
              </a:rPr>
              <a:t>u</a:t>
            </a:r>
            <a:r>
              <a:rPr lang="el">
                <a:ea typeface="+mn-lt"/>
                <a:cs typeface="+mn-lt"/>
              </a:rPr>
              <a:t>-</a:t>
            </a:r>
            <a:r>
              <a:rPr lang="el-GR" err="1">
                <a:ea typeface="+mn-lt"/>
                <a:cs typeface="+mn-lt"/>
              </a:rPr>
              <a:t>eshops</a:t>
            </a:r>
            <a:r>
              <a:rPr lang="el">
                <a:ea typeface="+mn-lt"/>
                <a:cs typeface="+mn-lt"/>
              </a:rPr>
              <a:t>.</a:t>
            </a:r>
            <a:r>
              <a:rPr lang="el-GR" err="1">
                <a:ea typeface="+mn-lt"/>
                <a:cs typeface="+mn-lt"/>
              </a:rPr>
              <a:t>gr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" i="1">
                <a:ea typeface="+mn-lt"/>
                <a:cs typeface="+mn-lt"/>
              </a:rPr>
              <a:t>(αυτό θα πρέπει να είναι δυναμικό)</a:t>
            </a:r>
            <a:endParaRPr lang="el-GR">
              <a:ea typeface="+mn-lt"/>
              <a:cs typeface="+mn-lt"/>
            </a:endParaRPr>
          </a:p>
          <a:p>
            <a:pPr lvl="1">
              <a:buFont typeface="Courier New" charset="2"/>
              <a:buChar char="o"/>
            </a:pPr>
            <a:r>
              <a:rPr lang="el-GR" err="1">
                <a:ea typeface="+mn-lt"/>
                <a:cs typeface="+mn-lt"/>
              </a:rPr>
              <a:t>ns</a:t>
            </a:r>
            <a:r>
              <a:rPr lang="el">
                <a:ea typeface="+mn-lt"/>
                <a:cs typeface="+mn-lt"/>
              </a:rPr>
              <a:t>2.</a:t>
            </a:r>
            <a:r>
              <a:rPr lang="el-GR" err="1">
                <a:ea typeface="+mn-lt"/>
                <a:cs typeface="+mn-lt"/>
              </a:rPr>
              <a:t>digital</a:t>
            </a:r>
            <a:r>
              <a:rPr lang="el">
                <a:ea typeface="+mn-lt"/>
                <a:cs typeface="+mn-lt"/>
              </a:rPr>
              <a:t>4</a:t>
            </a:r>
            <a:r>
              <a:rPr lang="el-GR">
                <a:ea typeface="+mn-lt"/>
                <a:cs typeface="+mn-lt"/>
              </a:rPr>
              <a:t>u</a:t>
            </a:r>
            <a:r>
              <a:rPr lang="el">
                <a:ea typeface="+mn-lt"/>
                <a:cs typeface="+mn-lt"/>
              </a:rPr>
              <a:t>-</a:t>
            </a:r>
            <a:r>
              <a:rPr lang="el-GR" err="1">
                <a:ea typeface="+mn-lt"/>
                <a:cs typeface="+mn-lt"/>
              </a:rPr>
              <a:t>eshops</a:t>
            </a:r>
            <a:r>
              <a:rPr lang="el">
                <a:ea typeface="+mn-lt"/>
                <a:cs typeface="+mn-lt"/>
              </a:rPr>
              <a:t>.</a:t>
            </a:r>
            <a:r>
              <a:rPr lang="el-GR" err="1">
                <a:ea typeface="+mn-lt"/>
                <a:cs typeface="+mn-lt"/>
              </a:rPr>
              <a:t>gr</a:t>
            </a:r>
            <a:r>
              <a:rPr lang="el-GR">
                <a:ea typeface="+mn-lt"/>
                <a:cs typeface="+mn-lt"/>
              </a:rPr>
              <a:t> </a:t>
            </a:r>
            <a:r>
              <a:rPr lang="el" i="1">
                <a:ea typeface="+mn-lt"/>
                <a:cs typeface="+mn-lt"/>
              </a:rPr>
              <a:t>(αυτό θα πρέπει να είναι δυναμικό)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Τη διαδικασία αυτή μπορείτε να την κάνετε και μέσα από το περιβάλλον του </a:t>
            </a:r>
            <a:r>
              <a:rPr lang="el-GR" sz="1600" err="1">
                <a:ea typeface="Verdana"/>
              </a:rPr>
              <a:t>πάροχου</a:t>
            </a:r>
            <a:r>
              <a:rPr lang="el-GR" sz="1600">
                <a:ea typeface="Verdana"/>
              </a:rPr>
              <a:t> σας και διαρκεί από 4 έως 72 ώρες! 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Και εφόσον είσαστε έτοιμοι να βγείτε </a:t>
            </a:r>
            <a:r>
              <a:rPr lang="el-GR" sz="1600" err="1">
                <a:ea typeface="Verdana"/>
              </a:rPr>
              <a:t>live</a:t>
            </a:r>
            <a:r>
              <a:rPr lang="el-GR" sz="1600">
                <a:ea typeface="Verdana"/>
              </a:rPr>
              <a:t>:</a:t>
            </a:r>
            <a:endParaRPr lang="el-GR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" sz="1600">
                <a:ea typeface="Verdana"/>
              </a:rPr>
              <a:t>Θα πρέπει να μας στείλετε στο </a:t>
            </a:r>
            <a:r>
              <a:rPr lang="el-GR" sz="1600">
                <a:ea typeface="Verdana"/>
              </a:rPr>
              <a:t>email </a:t>
            </a:r>
            <a:r>
              <a:rPr lang="el" sz="1600">
                <a:ea typeface="Verdana"/>
                <a:hlinkClick r:id="rId2"/>
              </a:rPr>
              <a:t>eproducts</a:t>
            </a:r>
            <a:r>
              <a:rPr lang="el" sz="1600">
                <a:ea typeface="Verdana"/>
                <a:hlinkClick r:id="rId3"/>
              </a:rPr>
              <a:t>@digital4u.gr</a:t>
            </a:r>
            <a:r>
              <a:rPr lang="el" sz="1600">
                <a:ea typeface="Verdana"/>
              </a:rPr>
              <a:t> τα παρακάτω στοιχεία:</a:t>
            </a:r>
            <a:endParaRPr lang="en-US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Επωνυμία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ΑΦΜ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 </a:t>
            </a:r>
            <a:r>
              <a:rPr lang="el" sz="1600">
                <a:ea typeface="Verdana"/>
              </a:rPr>
              <a:t>που θα βγει </a:t>
            </a:r>
            <a:r>
              <a:rPr lang="el-GR" sz="1600" err="1">
                <a:ea typeface="Verdana"/>
              </a:rPr>
              <a:t>live</a:t>
            </a:r>
            <a:endParaRPr lang="el-GR" sz="1600" err="1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-GR" sz="1600" err="1">
                <a:ea typeface="Verdana"/>
              </a:rPr>
              <a:t>Subdomain</a:t>
            </a:r>
            <a:r>
              <a:rPr lang="el-GR" sz="1600">
                <a:ea typeface="Verdana"/>
              </a:rPr>
              <a:t> που είχατε φτιάξει </a:t>
            </a:r>
            <a:r>
              <a:rPr lang="el-GR" sz="1600"/>
              <a:t>(Το δοκιμαστικό περιβάλλον </a:t>
            </a:r>
            <a:r>
              <a:rPr lang="el-GR" sz="1600" i="1"/>
              <a:t>π.χ. subdomain.digital4u-eshops.gr</a:t>
            </a:r>
            <a:r>
              <a:rPr lang="el-GR" sz="1600"/>
              <a:t>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2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/>
              <a:t>Αν </a:t>
            </a:r>
            <a:r>
              <a:rPr lang="el-GR" dirty="0">
                <a:solidFill>
                  <a:schemeClr val="accent1"/>
                </a:solidFill>
              </a:rPr>
              <a:t>έχετε</a:t>
            </a:r>
            <a:r>
              <a:rPr lang="el-GR" dirty="0"/>
              <a:t> </a:t>
            </a:r>
            <a:r>
              <a:rPr lang="el-GR" dirty="0" err="1"/>
              <a:t>Domain</a:t>
            </a:r>
            <a:r>
              <a:rPr lang="el-GR" dirty="0"/>
              <a:t> &amp; </a:t>
            </a:r>
            <a:r>
              <a:rPr lang="el-GR" dirty="0">
                <a:solidFill>
                  <a:schemeClr val="accent1"/>
                </a:solidFill>
              </a:rPr>
              <a:t>δε θέλετε </a:t>
            </a:r>
            <a:r>
              <a:rPr lang="el-GR" dirty="0"/>
              <a:t>να το διατηρήσετε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586658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ea typeface="Verdana"/>
              </a:rPr>
              <a:t>Υπάρχει και δυνατότητα να αναλάβουμε εμείς.</a:t>
            </a: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Σε αυτή την περίπτωση μπορείτε να επικοινωνήσετε μαζί μας στο e-</a:t>
            </a:r>
            <a:r>
              <a:rPr lang="el-GR" sz="1600" err="1">
                <a:ea typeface="Verdana"/>
              </a:rPr>
              <a:t>mail</a:t>
            </a:r>
            <a:r>
              <a:rPr lang="el-GR" sz="1600">
                <a:ea typeface="Verdana"/>
              </a:rPr>
              <a:t>: </a:t>
            </a:r>
            <a:r>
              <a:rPr lang="el-GR" sz="1600">
                <a:ea typeface="Verdana"/>
                <a:hlinkClick r:id="rId2"/>
              </a:rPr>
              <a:t>eProducts@digital4u.gr</a:t>
            </a: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" sz="1600">
                <a:ea typeface="Verdana"/>
              </a:rPr>
              <a:t>Αναφέροντας:</a:t>
            </a:r>
            <a:endParaRPr lang="en-US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Επωνυμία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ΑΦΜ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 err="1">
                <a:ea typeface="Verdana"/>
              </a:rPr>
              <a:t>Subdomain</a:t>
            </a:r>
            <a:r>
              <a:rPr lang="el" sz="1600">
                <a:ea typeface="Verdana"/>
              </a:rPr>
              <a:t> </a:t>
            </a:r>
          </a:p>
          <a:p>
            <a:pPr>
              <a:buFont typeface="Courier New,monospace"/>
              <a:buChar char="o"/>
            </a:pPr>
            <a:r>
              <a:rPr lang="el" sz="1600" err="1"/>
              <a:t>Username</a:t>
            </a:r>
            <a:r>
              <a:rPr lang="el" sz="1600"/>
              <a:t> (</a:t>
            </a:r>
            <a:r>
              <a:rPr lang="el" sz="1600" err="1"/>
              <a:t>Παρόχου</a:t>
            </a:r>
            <a:r>
              <a:rPr lang="el" sz="1600"/>
              <a:t>)</a:t>
            </a:r>
            <a:endParaRPr lang="en-US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 err="1"/>
              <a:t>Password</a:t>
            </a:r>
            <a:r>
              <a:rPr lang="el" sz="1600"/>
              <a:t> (</a:t>
            </a:r>
            <a:r>
              <a:rPr lang="el" sz="1600" err="1"/>
              <a:t>Παρόχου</a:t>
            </a:r>
            <a:r>
              <a:rPr lang="el" sz="1600"/>
              <a:t>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76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Αν </a:t>
            </a:r>
            <a:r>
              <a:rPr lang="el-GR" dirty="0">
                <a:solidFill>
                  <a:schemeClr val="accent1"/>
                </a:solidFill>
              </a:rPr>
              <a:t>έχουμε</a:t>
            </a:r>
            <a:r>
              <a:rPr lang="el-GR" dirty="0"/>
              <a:t> </a:t>
            </a:r>
            <a:r>
              <a:rPr lang="el-GR" dirty="0" err="1"/>
              <a:t>Domain</a:t>
            </a:r>
            <a:r>
              <a:rPr lang="el-GR" dirty="0"/>
              <a:t> </a:t>
            </a:r>
            <a:r>
              <a:rPr lang="el-GR" dirty="0">
                <a:solidFill>
                  <a:schemeClr val="accent1"/>
                </a:solidFill>
              </a:rPr>
              <a:t>και</a:t>
            </a:r>
            <a:r>
              <a:rPr lang="el-GR" dirty="0"/>
              <a:t> e-</a:t>
            </a:r>
            <a:r>
              <a:rPr lang="el-GR" dirty="0" err="1"/>
              <a:t>shop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495944"/>
          </a:xfrm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600" b="1">
                <a:ea typeface="+mn-lt"/>
                <a:cs typeface="+mn-lt"/>
              </a:rPr>
              <a:t>Θέλετε να κάνετε τις αλλαγές του </a:t>
            </a:r>
            <a:r>
              <a:rPr lang="el-GR" sz="1600" b="1" err="1">
                <a:ea typeface="+mn-lt"/>
                <a:cs typeface="+mn-lt"/>
              </a:rPr>
              <a:t>domain</a:t>
            </a:r>
            <a:r>
              <a:rPr lang="el-GR" sz="1600" b="1">
                <a:ea typeface="+mn-lt"/>
                <a:cs typeface="+mn-lt"/>
              </a:rPr>
              <a:t> μόνοι σας;</a:t>
            </a:r>
            <a:endParaRPr lang="el" sz="1600">
              <a:ea typeface="+mn-lt"/>
              <a:cs typeface="+mn-lt"/>
            </a:endParaRPr>
          </a:p>
          <a:p>
            <a:pPr>
              <a:buFont typeface="Courier New"/>
              <a:buChar char="o"/>
            </a:pPr>
            <a:r>
              <a:rPr lang="el" sz="1600">
                <a:ea typeface="+mn-lt"/>
                <a:cs typeface="+mn-lt"/>
              </a:rPr>
              <a:t>Θα πρέπει να γίνει αλλαγή στο </a:t>
            </a:r>
            <a:r>
              <a:rPr lang="el-GR" sz="1600">
                <a:ea typeface="+mn-lt"/>
                <a:cs typeface="+mn-lt"/>
              </a:rPr>
              <a:t>A </a:t>
            </a:r>
            <a:r>
              <a:rPr lang="el-GR" sz="1600" err="1">
                <a:ea typeface="+mn-lt"/>
                <a:cs typeface="+mn-lt"/>
              </a:rPr>
              <a:t>Record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" sz="1600">
                <a:ea typeface="+mn-lt"/>
                <a:cs typeface="+mn-lt"/>
              </a:rPr>
              <a:t>του </a:t>
            </a:r>
            <a:r>
              <a:rPr lang="el-GR" sz="1600" err="1">
                <a:ea typeface="+mn-lt"/>
                <a:cs typeface="+mn-lt"/>
              </a:rPr>
              <a:t>domain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" sz="1600">
                <a:ea typeface="+mn-lt"/>
                <a:cs typeface="+mn-lt"/>
              </a:rPr>
              <a:t>σας στην:  </a:t>
            </a:r>
            <a:r>
              <a:rPr lang="el" sz="1600" b="1">
                <a:ea typeface="+mn-lt"/>
                <a:cs typeface="+mn-lt"/>
              </a:rPr>
              <a:t>31.22.112.83</a:t>
            </a:r>
            <a:r>
              <a:rPr lang="el" sz="1600">
                <a:ea typeface="+mn-lt"/>
                <a:cs typeface="+mn-lt"/>
              </a:rPr>
              <a:t> </a:t>
            </a:r>
            <a:r>
              <a:rPr lang="el" sz="1600" i="1">
                <a:ea typeface="+mn-lt"/>
                <a:cs typeface="+mn-lt"/>
              </a:rPr>
              <a:t>(αυτό θα πρέπει να είναι δυναμικό)</a:t>
            </a:r>
            <a:r>
              <a:rPr lang="el" sz="1600">
                <a:ea typeface="+mn-lt"/>
                <a:cs typeface="+mn-lt"/>
              </a:rPr>
              <a:t> Αυτή την ενέργεια μπορείτε να την κάνετε μέσα από το περιβάλλον του </a:t>
            </a:r>
            <a:r>
              <a:rPr lang="el" sz="1600" err="1">
                <a:ea typeface="+mn-lt"/>
                <a:cs typeface="+mn-lt"/>
              </a:rPr>
              <a:t>παρόχου</a:t>
            </a:r>
            <a:r>
              <a:rPr lang="el" sz="1600">
                <a:ea typeface="+mn-lt"/>
                <a:cs typeface="+mn-lt"/>
              </a:rPr>
              <a:t> σας. (Πχ </a:t>
            </a:r>
            <a:r>
              <a:rPr lang="el-GR" sz="1600" err="1">
                <a:ea typeface="+mn-lt"/>
                <a:cs typeface="+mn-lt"/>
              </a:rPr>
              <a:t>papaki</a:t>
            </a:r>
            <a:r>
              <a:rPr lang="el" sz="1600">
                <a:ea typeface="+mn-lt"/>
                <a:cs typeface="+mn-lt"/>
              </a:rPr>
              <a:t>.</a:t>
            </a:r>
            <a:r>
              <a:rPr lang="el-GR" sz="1600">
                <a:ea typeface="+mn-lt"/>
                <a:cs typeface="+mn-lt"/>
              </a:rPr>
              <a:t>com</a:t>
            </a:r>
            <a:r>
              <a:rPr lang="el" sz="1600">
                <a:ea typeface="+mn-lt"/>
                <a:cs typeface="+mn-lt"/>
              </a:rPr>
              <a:t>) (χρόνος ενημέρωσης μετά την αλλαγή, 4-</a:t>
            </a:r>
            <a:r>
              <a:rPr lang="el-GR" sz="1600">
                <a:ea typeface="+mn-lt"/>
                <a:cs typeface="+mn-lt"/>
              </a:rPr>
              <a:t>72</a:t>
            </a:r>
            <a:r>
              <a:rPr lang="el" sz="1600">
                <a:ea typeface="+mn-lt"/>
                <a:cs typeface="+mn-lt"/>
              </a:rPr>
              <a:t> ώρες.)</a:t>
            </a:r>
            <a:r>
              <a:rPr lang="el-GR" sz="1600">
                <a:ea typeface="+mn-lt"/>
                <a:cs typeface="+mn-lt"/>
              </a:rPr>
              <a:t> </a:t>
            </a:r>
            <a:endParaRPr lang="en-US" sz="1600"/>
          </a:p>
          <a:p>
            <a:pPr>
              <a:buFont typeface="Courier New"/>
              <a:buChar char="o"/>
            </a:pPr>
            <a:r>
              <a:rPr lang="el" sz="1600">
                <a:ea typeface="+mn-lt"/>
                <a:cs typeface="+mn-lt"/>
              </a:rPr>
              <a:t>Σε περίπτωση που θέλετε το παλιό σας </a:t>
            </a:r>
            <a:r>
              <a:rPr lang="el-GR" sz="1600" err="1">
                <a:ea typeface="+mn-lt"/>
                <a:cs typeface="+mn-lt"/>
              </a:rPr>
              <a:t>site</a:t>
            </a:r>
            <a:r>
              <a:rPr lang="el-GR" sz="1600">
                <a:ea typeface="+mn-lt"/>
                <a:cs typeface="+mn-lt"/>
              </a:rPr>
              <a:t>/e-</a:t>
            </a:r>
            <a:r>
              <a:rPr lang="el-GR" sz="1600" err="1">
                <a:ea typeface="+mn-lt"/>
                <a:cs typeface="+mn-lt"/>
              </a:rPr>
              <a:t>shop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" sz="1600">
                <a:ea typeface="+mn-lt"/>
                <a:cs typeface="+mn-lt"/>
              </a:rPr>
              <a:t>στον αέρα για κάποιο χρονικό διάστημα, επικοινωνείτε με τον τωρινό σας συνεργάτη να το κρατήσει ενεργό σε ένα </a:t>
            </a:r>
            <a:r>
              <a:rPr lang="el-GR" sz="1600" err="1">
                <a:ea typeface="+mn-lt"/>
                <a:cs typeface="+mn-lt"/>
              </a:rPr>
              <a:t>temporary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-GR" sz="1600" err="1">
                <a:ea typeface="+mn-lt"/>
                <a:cs typeface="+mn-lt"/>
              </a:rPr>
              <a:t>domain</a:t>
            </a:r>
            <a:r>
              <a:rPr lang="el-GR" sz="1600">
                <a:ea typeface="+mn-lt"/>
                <a:cs typeface="+mn-lt"/>
              </a:rPr>
              <a:t> </a:t>
            </a:r>
            <a:r>
              <a:rPr lang="el" sz="1600">
                <a:ea typeface="+mn-lt"/>
                <a:cs typeface="+mn-lt"/>
              </a:rPr>
              <a:t>ώστε να έχετε πρόσβαση σε παλιές παραγγελίες, πελάτες κλπ. </a:t>
            </a:r>
            <a:endParaRPr lang="el-GR" sz="1600"/>
          </a:p>
          <a:p>
            <a:pPr marL="0" indent="0"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Και εφόσον είσαστε έτοιμοι να βγείτε </a:t>
            </a:r>
            <a:r>
              <a:rPr lang="el-GR" sz="1600" err="1">
                <a:ea typeface="Verdana"/>
              </a:rPr>
              <a:t>live</a:t>
            </a:r>
            <a:r>
              <a:rPr lang="el-GR" sz="1600">
                <a:ea typeface="Verdana"/>
              </a:rPr>
              <a:t>:</a:t>
            </a:r>
            <a:endParaRPr lang="el-GR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" sz="1600">
                <a:ea typeface="Verdana"/>
              </a:rPr>
              <a:t>Θα πρέπει να μας στείλετε στο </a:t>
            </a:r>
            <a:r>
              <a:rPr lang="el-GR" sz="1600">
                <a:ea typeface="Verdana"/>
              </a:rPr>
              <a:t>email </a:t>
            </a:r>
            <a:r>
              <a:rPr lang="el" sz="1600">
                <a:ea typeface="Verdana"/>
                <a:hlinkClick r:id="rId2"/>
              </a:rPr>
              <a:t>eproducts</a:t>
            </a:r>
            <a:r>
              <a:rPr lang="el" sz="1600">
                <a:ea typeface="Verdana"/>
                <a:hlinkClick r:id="rId3"/>
              </a:rPr>
              <a:t>@digital4u.gr</a:t>
            </a:r>
            <a:r>
              <a:rPr lang="el" sz="1600">
                <a:ea typeface="Verdana"/>
              </a:rPr>
              <a:t> τα παρακάτω στοιχεία:</a:t>
            </a:r>
            <a:endParaRPr lang="en-US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Επωνυμία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ΑΦΜ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 </a:t>
            </a:r>
            <a:r>
              <a:rPr lang="el" sz="1600">
                <a:ea typeface="Verdana"/>
              </a:rPr>
              <a:t>που θα βγει </a:t>
            </a:r>
            <a:r>
              <a:rPr lang="el-GR" sz="1600" err="1">
                <a:ea typeface="Verdana"/>
              </a:rPr>
              <a:t>live</a:t>
            </a:r>
            <a:endParaRPr lang="el-GR" sz="1600" err="1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-GR" sz="1600" err="1">
                <a:ea typeface="Verdana"/>
              </a:rPr>
              <a:t>Subdomain</a:t>
            </a:r>
            <a:r>
              <a:rPr lang="el-GR" sz="1600">
                <a:ea typeface="Verdana"/>
              </a:rPr>
              <a:t> που είχατε φτιάξει </a:t>
            </a:r>
            <a:r>
              <a:rPr lang="el-GR" sz="1600">
                <a:ea typeface="+mn-lt"/>
                <a:cs typeface="+mn-lt"/>
              </a:rPr>
              <a:t>(Το δοκιμαστικό περιβάλλον </a:t>
            </a:r>
            <a:r>
              <a:rPr lang="el-GR" sz="1600" i="1">
                <a:ea typeface="+mn-lt"/>
                <a:cs typeface="+mn-lt"/>
              </a:rPr>
              <a:t>π.χ. subdomain.digital4u-eshops.gr</a:t>
            </a:r>
            <a:r>
              <a:rPr lang="el-GR" sz="1600">
                <a:ea typeface="+mn-lt"/>
                <a:cs typeface="+mn-lt"/>
              </a:rPr>
              <a:t>)</a:t>
            </a:r>
            <a:endParaRPr lang="el-GR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226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εν</a:t>
            </a:r>
            <a:r>
              <a:rPr lang="el-GR" dirty="0"/>
              <a:t> έχετε </a:t>
            </a:r>
            <a:r>
              <a:rPr lang="el-GR" dirty="0" err="1"/>
              <a:t>Domain</a:t>
            </a:r>
            <a:r>
              <a:rPr lang="el-GR" dirty="0"/>
              <a:t> &amp; </a:t>
            </a:r>
            <a:r>
              <a:rPr lang="el-GR" dirty="0">
                <a:solidFill>
                  <a:schemeClr val="accent1"/>
                </a:solidFill>
              </a:rPr>
              <a:t>θέλετε</a:t>
            </a:r>
            <a:r>
              <a:rPr lang="el-GR" dirty="0"/>
              <a:t> να αγοράσετε εσείς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550373"/>
          </a:xfrm>
          <a:effectLst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600" b="1">
                <a:ea typeface="+mn-lt"/>
                <a:cs typeface="+mn-lt"/>
              </a:rPr>
              <a:t>Θέλετε να το κάνετε μόνοι σας;</a:t>
            </a:r>
            <a:endParaRPr lang="en-US"/>
          </a:p>
          <a:p>
            <a:pPr marL="0" indent="0">
              <a:buNone/>
            </a:pPr>
            <a:r>
              <a:rPr lang="el-GR" sz="1600">
                <a:ea typeface="+mn-lt"/>
                <a:cs typeface="+mn-lt"/>
              </a:rPr>
              <a:t>Για να αγοράσετε ένα </a:t>
            </a:r>
            <a:r>
              <a:rPr lang="el-GR" sz="1600" err="1">
                <a:ea typeface="+mn-lt"/>
                <a:cs typeface="+mn-lt"/>
              </a:rPr>
              <a:t>domain</a:t>
            </a:r>
            <a:r>
              <a:rPr lang="el-GR" sz="1600">
                <a:ea typeface="+mn-lt"/>
                <a:cs typeface="+mn-lt"/>
              </a:rPr>
              <a:t> </a:t>
            </a:r>
            <a:r>
              <a:rPr lang="el-GR" sz="1600" err="1">
                <a:ea typeface="+mn-lt"/>
                <a:cs typeface="+mn-lt"/>
              </a:rPr>
              <a:t>name</a:t>
            </a:r>
            <a:r>
              <a:rPr lang="el-GR" sz="1600">
                <a:ea typeface="+mn-lt"/>
                <a:cs typeface="+mn-lt"/>
              </a:rPr>
              <a:t>, για την ακρίβεια να δεσμεύσετε ή να κατοχυρώσετε ένα </a:t>
            </a:r>
            <a:r>
              <a:rPr lang="el-GR" sz="1600" err="1">
                <a:ea typeface="+mn-lt"/>
                <a:cs typeface="+mn-lt"/>
              </a:rPr>
              <a:t>domain</a:t>
            </a:r>
            <a:r>
              <a:rPr lang="el-GR" sz="1600">
                <a:ea typeface="+mn-lt"/>
                <a:cs typeface="+mn-lt"/>
              </a:rPr>
              <a:t> </a:t>
            </a:r>
            <a:r>
              <a:rPr lang="el-GR" sz="1600" err="1">
                <a:ea typeface="+mn-lt"/>
                <a:cs typeface="+mn-lt"/>
              </a:rPr>
              <a:t>name</a:t>
            </a:r>
            <a:r>
              <a:rPr lang="el-GR" sz="1600">
                <a:ea typeface="+mn-lt"/>
                <a:cs typeface="+mn-lt"/>
              </a:rPr>
              <a:t> και να σας ανήκουν τα δικαιώματά του για τα χρόνια που εσείς θα επιλέξετε από τον </a:t>
            </a:r>
            <a:r>
              <a:rPr lang="el-GR" sz="1600" err="1">
                <a:ea typeface="+mn-lt"/>
                <a:cs typeface="+mn-lt"/>
              </a:rPr>
              <a:t>πάροχο</a:t>
            </a:r>
            <a:r>
              <a:rPr lang="el-GR" sz="1600">
                <a:ea typeface="+mn-lt"/>
                <a:cs typeface="+mn-lt"/>
              </a:rPr>
              <a:t> που επιθυμείτε και να </a:t>
            </a:r>
            <a:r>
              <a:rPr lang="el-GR" sz="1600" err="1">
                <a:ea typeface="+mn-lt"/>
                <a:cs typeface="+mn-lt"/>
              </a:rPr>
              <a:t>ελέγξειτε</a:t>
            </a:r>
            <a:r>
              <a:rPr lang="el-GR" sz="1600">
                <a:ea typeface="+mn-lt"/>
                <a:cs typeface="+mn-lt"/>
              </a:rPr>
              <a:t> εάν το όνομα που σκέφτεστε είναι διαθέσιμο προς κατοχύρωση.</a:t>
            </a:r>
            <a:endParaRPr lang="en-US"/>
          </a:p>
          <a:p>
            <a:pPr marL="0" indent="0">
              <a:buNone/>
            </a:pPr>
            <a:r>
              <a:rPr lang="el-GR" sz="1600">
                <a:ea typeface="Verdana"/>
              </a:rPr>
              <a:t>Αφού αγοράσετε </a:t>
            </a: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 θα χρειαστείτε να αλλάξετε και τον </a:t>
            </a:r>
            <a:r>
              <a:rPr lang="el-GR" sz="1600" err="1">
                <a:ea typeface="Verdana"/>
              </a:rPr>
              <a:t>Name</a:t>
            </a:r>
            <a:r>
              <a:rPr lang="el-GR" sz="1600">
                <a:ea typeface="Verdana"/>
              </a:rPr>
              <a:t> Server του σε:</a:t>
            </a:r>
            <a:endParaRPr lang="en-US" sz="1600">
              <a:ea typeface="+mn-lt"/>
              <a:cs typeface="+mn-lt"/>
            </a:endParaRPr>
          </a:p>
          <a:p>
            <a:pPr lvl="1">
              <a:buFont typeface="Courier New" charset="2"/>
              <a:buChar char="o"/>
            </a:pPr>
            <a:r>
              <a:rPr lang="el-GR" err="1">
                <a:ea typeface="Verdana"/>
              </a:rPr>
              <a:t>ns</a:t>
            </a:r>
            <a:r>
              <a:rPr lang="el">
                <a:ea typeface="Verdana"/>
              </a:rPr>
              <a:t>1.</a:t>
            </a:r>
            <a:r>
              <a:rPr lang="el-GR" err="1">
                <a:ea typeface="Verdana"/>
              </a:rPr>
              <a:t>digital</a:t>
            </a:r>
            <a:r>
              <a:rPr lang="el">
                <a:ea typeface="Verdana"/>
              </a:rPr>
              <a:t>4</a:t>
            </a:r>
            <a:r>
              <a:rPr lang="el-GR">
                <a:ea typeface="Verdana"/>
              </a:rPr>
              <a:t>u</a:t>
            </a:r>
            <a:r>
              <a:rPr lang="el">
                <a:ea typeface="Verdana"/>
              </a:rPr>
              <a:t>-</a:t>
            </a:r>
            <a:r>
              <a:rPr lang="el-GR" err="1">
                <a:ea typeface="Verdana"/>
              </a:rPr>
              <a:t>eshops</a:t>
            </a:r>
            <a:r>
              <a:rPr lang="el">
                <a:ea typeface="Verdana"/>
              </a:rPr>
              <a:t>.</a:t>
            </a:r>
            <a:r>
              <a:rPr lang="el-GR" err="1">
                <a:ea typeface="Verdana"/>
              </a:rPr>
              <a:t>gr</a:t>
            </a:r>
            <a:r>
              <a:rPr lang="el-GR">
                <a:ea typeface="Verdana"/>
              </a:rPr>
              <a:t> </a:t>
            </a:r>
            <a:r>
              <a:rPr lang="el" i="1">
                <a:ea typeface="Verdana"/>
              </a:rPr>
              <a:t>(αυτό θα πρέπει να είναι δυναμικό)</a:t>
            </a:r>
            <a:endParaRPr lang="el-GR">
              <a:ea typeface="Verdana"/>
              <a:cs typeface="+mn-lt"/>
            </a:endParaRPr>
          </a:p>
          <a:p>
            <a:pPr lvl="1">
              <a:buFont typeface="Courier New" charset="2"/>
              <a:buChar char="o"/>
            </a:pPr>
            <a:r>
              <a:rPr lang="el-GR" err="1">
                <a:ea typeface="Verdana"/>
              </a:rPr>
              <a:t>ns</a:t>
            </a:r>
            <a:r>
              <a:rPr lang="el">
                <a:ea typeface="Verdana"/>
              </a:rPr>
              <a:t>2.</a:t>
            </a:r>
            <a:r>
              <a:rPr lang="el-GR" err="1">
                <a:ea typeface="Verdana"/>
              </a:rPr>
              <a:t>digital</a:t>
            </a:r>
            <a:r>
              <a:rPr lang="el">
                <a:ea typeface="Verdana"/>
              </a:rPr>
              <a:t>4</a:t>
            </a:r>
            <a:r>
              <a:rPr lang="el-GR">
                <a:ea typeface="Verdana"/>
              </a:rPr>
              <a:t>u</a:t>
            </a:r>
            <a:r>
              <a:rPr lang="el">
                <a:ea typeface="Verdana"/>
              </a:rPr>
              <a:t>-</a:t>
            </a:r>
            <a:r>
              <a:rPr lang="el-GR" err="1">
                <a:ea typeface="Verdana"/>
              </a:rPr>
              <a:t>eshops</a:t>
            </a:r>
            <a:r>
              <a:rPr lang="el">
                <a:ea typeface="Verdana"/>
              </a:rPr>
              <a:t>.</a:t>
            </a:r>
            <a:r>
              <a:rPr lang="el-GR" err="1">
                <a:ea typeface="Verdana"/>
              </a:rPr>
              <a:t>gr</a:t>
            </a:r>
            <a:r>
              <a:rPr lang="el-GR">
                <a:ea typeface="Verdana"/>
              </a:rPr>
              <a:t> </a:t>
            </a:r>
            <a:r>
              <a:rPr lang="el" i="1">
                <a:ea typeface="Verdana"/>
              </a:rPr>
              <a:t>(αυτό θα πρέπει να είναι δυναμικό</a:t>
            </a:r>
            <a:r>
              <a:rPr lang="el-GR">
                <a:ea typeface="Verdana"/>
              </a:rPr>
              <a:t>)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Τη διαδικασία αυτή μπορείτε να την κάνετε και μέσα από το περιβάλλον του </a:t>
            </a:r>
            <a:r>
              <a:rPr lang="el-GR" sz="1600" err="1">
                <a:ea typeface="Verdana"/>
              </a:rPr>
              <a:t>παρόχου</a:t>
            </a:r>
            <a:r>
              <a:rPr lang="el-GR" sz="1600">
                <a:ea typeface="Verdana"/>
              </a:rPr>
              <a:t> σας και διαρκεί από 4 έως 72 ώρες!</a:t>
            </a:r>
          </a:p>
          <a:p>
            <a:pPr marL="0" indent="0">
              <a:buNone/>
            </a:pPr>
            <a:r>
              <a:rPr lang="el-GR" sz="1600">
                <a:ea typeface="Verdana"/>
              </a:rPr>
              <a:t>Και εφόσον είσαστε έτοιμοι να βγείτε </a:t>
            </a:r>
            <a:r>
              <a:rPr lang="el-GR" sz="1600" err="1">
                <a:ea typeface="Verdana"/>
              </a:rPr>
              <a:t>live</a:t>
            </a:r>
            <a:r>
              <a:rPr lang="el-GR" sz="1600">
                <a:ea typeface="Verdana"/>
              </a:rPr>
              <a:t>:</a:t>
            </a:r>
            <a:endParaRPr lang="el-GR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" sz="1600">
                <a:ea typeface="Verdana"/>
              </a:rPr>
              <a:t>Θα πρέπει να μας στείλετε στο </a:t>
            </a:r>
            <a:r>
              <a:rPr lang="el-GR" sz="1600">
                <a:ea typeface="Verdana"/>
              </a:rPr>
              <a:t>email </a:t>
            </a:r>
            <a:r>
              <a:rPr lang="el" sz="1600">
                <a:ea typeface="Verdana"/>
                <a:hlinkClick r:id="rId2"/>
              </a:rPr>
              <a:t>eproducts</a:t>
            </a:r>
            <a:r>
              <a:rPr lang="el" sz="1600">
                <a:ea typeface="Verdana"/>
                <a:hlinkClick r:id="rId3"/>
              </a:rPr>
              <a:t>@digital4u.gr</a:t>
            </a:r>
            <a:r>
              <a:rPr lang="el" sz="1600">
                <a:ea typeface="Verdana"/>
              </a:rPr>
              <a:t> τα παρακάτω στοιχεία:</a:t>
            </a:r>
            <a:endParaRPr lang="en-US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Επωνυμία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" sz="1600">
                <a:ea typeface="Verdana"/>
              </a:rPr>
              <a:t>ΑΦΜ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 </a:t>
            </a:r>
            <a:r>
              <a:rPr lang="el" sz="1600">
                <a:ea typeface="Verdana"/>
              </a:rPr>
              <a:t>που θα βγει </a:t>
            </a:r>
            <a:r>
              <a:rPr lang="el-GR" sz="1600" err="1">
                <a:ea typeface="Verdana"/>
              </a:rPr>
              <a:t>live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/>
              <a:buChar char="o"/>
            </a:pPr>
            <a:r>
              <a:rPr lang="el-GR" sz="1600" err="1">
                <a:ea typeface="Verdana"/>
              </a:rPr>
              <a:t>Subdomain</a:t>
            </a:r>
            <a:r>
              <a:rPr lang="el-GR" sz="1600">
                <a:ea typeface="Verdana"/>
              </a:rPr>
              <a:t> που είχατε φτιάξει </a:t>
            </a:r>
            <a:r>
              <a:rPr lang="el-GR" sz="1600">
                <a:ea typeface="+mn-lt"/>
                <a:cs typeface="+mn-lt"/>
              </a:rPr>
              <a:t>(Το δοκιμαστικό περιβάλλον </a:t>
            </a:r>
            <a:r>
              <a:rPr lang="el-GR" sz="1600" i="1">
                <a:ea typeface="+mn-lt"/>
                <a:cs typeface="+mn-lt"/>
              </a:rPr>
              <a:t>π.χ. subdomain.digital4u-eshops.gr</a:t>
            </a:r>
            <a:r>
              <a:rPr lang="el-GR" sz="1600">
                <a:ea typeface="+mn-lt"/>
                <a:cs typeface="+mn-lt"/>
              </a:rPr>
              <a:t>)</a:t>
            </a:r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47181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εν</a:t>
            </a:r>
            <a:r>
              <a:rPr lang="el-GR" dirty="0"/>
              <a:t> έχετε </a:t>
            </a:r>
            <a:r>
              <a:rPr lang="el-GR" dirty="0" err="1"/>
              <a:t>Domain</a:t>
            </a:r>
            <a:r>
              <a:rPr lang="el-GR" dirty="0"/>
              <a:t> &amp; </a:t>
            </a:r>
            <a:r>
              <a:rPr lang="el-GR" dirty="0">
                <a:solidFill>
                  <a:schemeClr val="accent1"/>
                </a:solidFill>
              </a:rPr>
              <a:t>δε θέλετε</a:t>
            </a:r>
            <a:r>
              <a:rPr lang="el-GR" dirty="0"/>
              <a:t> να αγοράσετε εσείς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185988"/>
            <a:ext cx="10006367" cy="455037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>
                <a:ea typeface="Verdana"/>
              </a:rPr>
              <a:t>Μπορεί να το αναλάβει και η Digital4u:</a:t>
            </a: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Υπάρχει και η δυνατότητα να αναλάβουμε εμείς την αγορά και το </a:t>
            </a:r>
            <a:r>
              <a:rPr lang="el-GR" sz="1600" err="1">
                <a:ea typeface="Verdana"/>
              </a:rPr>
              <a:t>σετάρισμα</a:t>
            </a:r>
            <a:r>
              <a:rPr lang="el-GR" sz="1600">
                <a:ea typeface="Verdana"/>
              </a:rPr>
              <a:t> του </a:t>
            </a:r>
            <a:r>
              <a:rPr lang="el-GR" sz="1600" err="1">
                <a:ea typeface="Verdana"/>
              </a:rPr>
              <a:t>Domain</a:t>
            </a:r>
            <a:r>
              <a:rPr lang="el-GR" sz="1600">
                <a:ea typeface="Verdana"/>
              </a:rPr>
              <a:t>/</a:t>
            </a:r>
            <a:r>
              <a:rPr lang="el-GR" sz="1600" err="1">
                <a:ea typeface="Verdana"/>
              </a:rPr>
              <a:t>Host</a:t>
            </a:r>
            <a:r>
              <a:rPr lang="el-GR" sz="1600">
                <a:ea typeface="Verdana"/>
              </a:rPr>
              <a:t> σας σε περίπτωση που δεν επιθυμείτε.</a:t>
            </a: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sz="1600">
                <a:ea typeface="Verdana"/>
              </a:rPr>
              <a:t>Σε αυτή την περίπτωση μπορείτε να επικοινωνήσετε μαζί μας στο e-</a:t>
            </a:r>
            <a:r>
              <a:rPr lang="el-GR" sz="1600" err="1">
                <a:ea typeface="Verdana"/>
              </a:rPr>
              <a:t>mail</a:t>
            </a:r>
            <a:r>
              <a:rPr lang="el-GR" sz="1600">
                <a:ea typeface="Verdana"/>
              </a:rPr>
              <a:t>: </a:t>
            </a:r>
            <a:r>
              <a:rPr lang="el-GR" sz="1600">
                <a:ea typeface="Verdana"/>
                <a:hlinkClick r:id="rId2"/>
              </a:rPr>
              <a:t>eProducts@digital4u.gr</a:t>
            </a:r>
          </a:p>
          <a:p>
            <a:pPr marL="0" indent="0">
              <a:buNone/>
            </a:pPr>
            <a:r>
              <a:rPr lang="el" sz="1600">
                <a:ea typeface="Verdana"/>
              </a:rPr>
              <a:t>Αναφέροντας:</a:t>
            </a:r>
          </a:p>
          <a:p>
            <a:pPr>
              <a:buFont typeface="Courier New,monospace" charset="2"/>
              <a:buChar char="o"/>
            </a:pPr>
            <a:r>
              <a:rPr lang="el" sz="1600">
                <a:ea typeface="Verdana"/>
              </a:rPr>
              <a:t>Επωνυμία</a:t>
            </a:r>
            <a:r>
              <a:rPr lang="el-GR" sz="1600">
                <a:ea typeface="Verdana"/>
              </a:rPr>
              <a:t> </a:t>
            </a:r>
            <a:endParaRPr lang="el-GR" sz="1600">
              <a:ea typeface="+mn-lt"/>
              <a:cs typeface="+mn-lt"/>
            </a:endParaRPr>
          </a:p>
          <a:p>
            <a:pPr>
              <a:buFont typeface="Courier New,monospace" charset="2"/>
              <a:buChar char="o"/>
            </a:pPr>
            <a:r>
              <a:rPr lang="el" sz="1600">
                <a:ea typeface="Verdana"/>
              </a:rPr>
              <a:t>ΑΦΜ</a:t>
            </a:r>
            <a:endParaRPr lang="el-GR" sz="1600">
              <a:ea typeface="Verdana"/>
              <a:cs typeface="+mn-lt"/>
            </a:endParaRPr>
          </a:p>
          <a:p>
            <a:pPr>
              <a:buFont typeface="Courier New,monospace" charset="2"/>
              <a:buChar char="o"/>
            </a:pPr>
            <a:r>
              <a:rPr lang="el" sz="1600" err="1">
                <a:ea typeface="Verdana"/>
              </a:rPr>
              <a:t>Subdomain</a:t>
            </a:r>
            <a:endParaRPr lang="el" sz="16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2045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err="1"/>
              <a:t>Domain</a:t>
            </a:r>
            <a:r>
              <a:rPr lang="el-GR" dirty="0"/>
              <a:t> είναι έτοιμο … </a:t>
            </a:r>
            <a:r>
              <a:rPr lang="el-GR" dirty="0">
                <a:solidFill>
                  <a:schemeClr val="accent1"/>
                </a:solidFill>
              </a:rPr>
              <a:t>Τι κάνω;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53" y="2303917"/>
            <a:ext cx="10006367" cy="407865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ea typeface="Verdana"/>
              </a:rPr>
              <a:t>Μετά την αποστολή του e-</a:t>
            </a:r>
            <a:r>
              <a:rPr lang="el-GR" sz="1600" err="1">
                <a:ea typeface="Verdana"/>
              </a:rPr>
              <a:t>mail</a:t>
            </a:r>
            <a:r>
              <a:rPr lang="el-GR" sz="1600">
                <a:ea typeface="Verdana"/>
              </a:rPr>
              <a:t> συνηθίζεται το μέγιστο χρονικό διάστημα για εμάς για να εκτελέσουμε ελέγχους και από τη μεριά μας, είναι μια εβδομάδα.</a:t>
            </a:r>
            <a:endParaRPr lang="en-US"/>
          </a:p>
          <a:p>
            <a:pPr marL="0" indent="0">
              <a:buNone/>
            </a:pPr>
            <a:r>
              <a:rPr lang="el-GR" sz="1600">
                <a:ea typeface="Verdana"/>
              </a:rPr>
              <a:t>Σε περίπτωση που όλα είναι καλά θα έχετε και σχετική ενημέρωση για το </a:t>
            </a:r>
            <a:r>
              <a:rPr lang="el-GR" sz="1600" err="1">
                <a:ea typeface="Verdana"/>
              </a:rPr>
              <a:t>live</a:t>
            </a:r>
            <a:r>
              <a:rPr lang="el-GR" sz="1600">
                <a:ea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21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E5A10C92-5805-4C39-9BF6-507F3B966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0" r="3017" b="81656"/>
          <a:stretch/>
        </p:blipFill>
        <p:spPr>
          <a:xfrm>
            <a:off x="0" y="11151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C2CC41E-4EEC-4D67-B433-E1CDC5879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1153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B114AB90-13F9-48EF-BFF7-7634459A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902200"/>
            <a:ext cx="10572000" cy="694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4000"/>
              <a:t>Σας ευχαριστούμε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9505-9D7D-47EE-B8DA-D2301EBF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5594110"/>
            <a:ext cx="10572000" cy="4349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eproducts@digital4u.gr</a:t>
            </a:r>
            <a:endParaRPr lang="en-US" sz="180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3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dirty="0">
                <a:ea typeface="+mj-lt"/>
                <a:cs typeface="+mj-lt"/>
              </a:rPr>
              <a:t>Γενικές Οδηγίες για </a:t>
            </a:r>
            <a:r>
              <a:rPr lang="el-GR" dirty="0">
                <a:solidFill>
                  <a:schemeClr val="accent1"/>
                </a:solidFill>
                <a:ea typeface="+mj-lt"/>
                <a:cs typeface="+mj-lt"/>
              </a:rPr>
              <a:t>προδιαγραφές εικόνων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600">
                <a:ea typeface="+mn-lt"/>
                <a:cs typeface="+mn-lt"/>
              </a:rPr>
              <a:t>Αρχικά, όλα τα αρχεία/ εικόνες που θα ανέβουν στο νέο ηλεκτρονικό κατάστημα χρειάζεται:</a:t>
            </a:r>
          </a:p>
          <a:p>
            <a:pPr marL="0" indent="0" algn="just">
              <a:buNone/>
            </a:pPr>
            <a:endParaRPr lang="el-GR" sz="1600">
              <a:ea typeface="+mn-lt"/>
              <a:cs typeface="+mn-lt"/>
            </a:endParaRPr>
          </a:p>
          <a:p>
            <a:pPr algn="just"/>
            <a:r>
              <a:rPr lang="el-GR" sz="1600">
                <a:ea typeface="+mn-lt"/>
                <a:cs typeface="+mn-lt"/>
              </a:rPr>
              <a:t>Να είναι της μορφής </a:t>
            </a:r>
            <a:r>
              <a:rPr lang="el-GR" sz="1600" b="1">
                <a:ea typeface="+mn-lt"/>
                <a:cs typeface="+mn-lt"/>
              </a:rPr>
              <a:t>.</a:t>
            </a:r>
            <a:r>
              <a:rPr lang="el-GR" sz="1600" b="1" err="1">
                <a:ea typeface="+mn-lt"/>
                <a:cs typeface="+mn-lt"/>
              </a:rPr>
              <a:t>jpg</a:t>
            </a:r>
            <a:r>
              <a:rPr lang="el-GR" sz="1600">
                <a:ea typeface="+mn-lt"/>
                <a:cs typeface="+mn-lt"/>
              </a:rPr>
              <a:t> ή </a:t>
            </a:r>
            <a:r>
              <a:rPr lang="el-GR" sz="1600" b="1" err="1">
                <a:ea typeface="+mn-lt"/>
                <a:cs typeface="+mn-lt"/>
              </a:rPr>
              <a:t>png</a:t>
            </a:r>
            <a:r>
              <a:rPr lang="el-GR" sz="1600">
                <a:ea typeface="+mn-lt"/>
                <a:cs typeface="+mn-lt"/>
              </a:rPr>
              <a:t>. </a:t>
            </a:r>
            <a:endParaRPr lang="en-US" sz="1600">
              <a:ea typeface="+mn-lt"/>
              <a:cs typeface="+mn-lt"/>
            </a:endParaRPr>
          </a:p>
          <a:p>
            <a:pPr algn="just"/>
            <a:r>
              <a:rPr lang="el-GR" sz="1600">
                <a:ea typeface="+mn-lt"/>
                <a:cs typeface="+mn-lt"/>
              </a:rPr>
              <a:t>Το μέγεθος τους να μην ξεπερνάει τα </a:t>
            </a:r>
            <a:r>
              <a:rPr lang="el-GR" sz="1600" b="1">
                <a:ea typeface="+mn-lt"/>
                <a:cs typeface="+mn-lt"/>
              </a:rPr>
              <a:t>300kb.</a:t>
            </a:r>
            <a:endParaRPr lang="el-GR" sz="1600">
              <a:ea typeface="+mn-lt"/>
              <a:cs typeface="+mn-lt"/>
            </a:endParaRPr>
          </a:p>
          <a:p>
            <a:pPr algn="just"/>
            <a:r>
              <a:rPr lang="el-GR" sz="1600">
                <a:ea typeface="+mn-lt"/>
                <a:cs typeface="+mn-lt"/>
              </a:rPr>
              <a:t>Οι ονομασίες των αρχείων να είναι με λατινικούς μικρούς χαρακτήρες, γράμματα ή αριθμοί ή συνδυασμός των δύο, χωρίς κενά , με παύλες αν είναι διπλή η ονομασία. </a:t>
            </a:r>
            <a:r>
              <a:rPr lang="el-GR" sz="1200" i="1">
                <a:ea typeface="+mn-lt"/>
                <a:cs typeface="+mn-lt"/>
              </a:rPr>
              <a:t>Παράδειγμα: banner-arxikis-ginaika.jpg </a:t>
            </a:r>
            <a:endParaRPr lang="el-GR" i="1"/>
          </a:p>
        </p:txBody>
      </p:sp>
    </p:spTree>
    <p:extLst>
      <p:ext uri="{BB962C8B-B14F-4D97-AF65-F5344CB8AC3E}">
        <p14:creationId xmlns:p14="http://schemas.microsoft.com/office/powerpoint/2010/main" val="61545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/>
              <a:t>Δημιουργία </a:t>
            </a:r>
            <a:r>
              <a:rPr lang="el-GR" sz="3600" dirty="0">
                <a:solidFill>
                  <a:schemeClr val="accent1"/>
                </a:solidFill>
              </a:rPr>
              <a:t>Εικόνων </a:t>
            </a:r>
            <a:r>
              <a:rPr lang="el-GR" sz="3600" dirty="0"/>
              <a:t>για το e-</a:t>
            </a:r>
            <a:r>
              <a:rPr lang="el-GR" sz="3600" dirty="0" err="1"/>
              <a:t>Shop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0502402" cy="4374656"/>
          </a:xfrm>
          <a:effectLst/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Πριν την δημιουργία του νέου σας e-</a:t>
            </a:r>
            <a:r>
              <a:rPr lang="el-GR" sz="1600" dirty="0" err="1">
                <a:solidFill>
                  <a:srgbClr val="000000"/>
                </a:solidFill>
                <a:latin typeface="Century Gothic"/>
                <a:ea typeface="Verdana"/>
              </a:rPr>
              <a:t>shop</a:t>
            </a: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, θα χρειαστεί να έχετε δημιουργήσει τα παρακάτω αρχεία, ώστε να διαμορφωθεί το νέο σας ηλεκτρονικό κατάστημα </a:t>
            </a:r>
            <a:r>
              <a:rPr lang="el-GR" sz="1600" b="1" dirty="0">
                <a:solidFill>
                  <a:srgbClr val="000000"/>
                </a:solidFill>
                <a:latin typeface="Century Gothic"/>
                <a:ea typeface="Verdana"/>
              </a:rPr>
              <a:t>εύκολα</a:t>
            </a: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, </a:t>
            </a:r>
            <a:r>
              <a:rPr lang="el-GR" sz="1600" b="1" dirty="0">
                <a:solidFill>
                  <a:srgbClr val="000000"/>
                </a:solidFill>
                <a:latin typeface="Century Gothic"/>
                <a:ea typeface="Verdana"/>
              </a:rPr>
              <a:t>γρήγορα </a:t>
            </a: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και </a:t>
            </a:r>
            <a:r>
              <a:rPr lang="el-GR" sz="1600" b="1" dirty="0">
                <a:solidFill>
                  <a:srgbClr val="000000"/>
                </a:solidFill>
                <a:latin typeface="Century Gothic"/>
                <a:ea typeface="Verdana"/>
              </a:rPr>
              <a:t>σωστά</a:t>
            </a: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. 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ea typeface="Verdana"/>
              </a:rPr>
              <a:t>Τα αρχεία των εικόνων που θα χρειαστεί να ετοιμάσετε είναι:</a:t>
            </a:r>
          </a:p>
          <a:p>
            <a:pPr marL="285750" indent="-285750">
              <a:lnSpc>
                <a:spcPct val="150000"/>
              </a:lnSpc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Το λογότυπο σας (Σήμα Επιχείρησης) σε διάσταση 172x50 </a:t>
            </a:r>
            <a:r>
              <a:rPr lang="el-GR" sz="1400" dirty="0" err="1">
                <a:ea typeface="Verdana"/>
              </a:rPr>
              <a:t>pixels</a:t>
            </a:r>
            <a:r>
              <a:rPr lang="el-GR" sz="1400" dirty="0">
                <a:ea typeface="Verdana"/>
              </a:rPr>
              <a:t>. </a:t>
            </a:r>
            <a:r>
              <a:rPr lang="el-GR" sz="1400" u="sng" dirty="0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Δείτε εδώ που θα εμφανίζεται</a:t>
            </a:r>
            <a:endParaRPr lang="el-GR" sz="1400" dirty="0">
              <a:solidFill>
                <a:schemeClr val="accent1"/>
              </a:solidFill>
              <a:ea typeface="Verdana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Το εικονίδιο των καρτελών του e-</a:t>
            </a:r>
            <a:r>
              <a:rPr lang="el-GR" sz="1400" dirty="0" err="1">
                <a:ea typeface="Verdana"/>
              </a:rPr>
              <a:t>shop</a:t>
            </a:r>
            <a:r>
              <a:rPr lang="el-GR" sz="1400" dirty="0">
                <a:ea typeface="Verdana"/>
              </a:rPr>
              <a:t> σε διάσταση 80x80 </a:t>
            </a:r>
            <a:r>
              <a:rPr lang="el-GR" sz="1400" dirty="0" err="1">
                <a:ea typeface="Verdana"/>
              </a:rPr>
              <a:t>pixels</a:t>
            </a:r>
            <a:r>
              <a:rPr lang="el-GR" sz="1400" dirty="0">
                <a:ea typeface="Verdana"/>
              </a:rPr>
              <a:t>. </a:t>
            </a:r>
            <a:r>
              <a:rPr lang="el-GR" sz="1400" u="sng" dirty="0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Δείτε εδώ που θα εμφανίζεται.</a:t>
            </a:r>
          </a:p>
          <a:p>
            <a:pPr marL="285750" indent="-285750"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Τα δύο (2)  εικαστικά, σε διάσταση 1350x506 </a:t>
            </a:r>
            <a:r>
              <a:rPr lang="el-GR" sz="1400" dirty="0" err="1">
                <a:ea typeface="Verdana"/>
              </a:rPr>
              <a:t>pixels</a:t>
            </a:r>
            <a:r>
              <a:rPr lang="el-GR" sz="1400" dirty="0">
                <a:ea typeface="Verdana"/>
              </a:rPr>
              <a:t>, που έχετε σκοπό να τα τοποθετήσετε στις πρώτες εικόνες του </a:t>
            </a:r>
            <a:r>
              <a:rPr lang="el-GR" sz="1400" dirty="0" err="1">
                <a:ea typeface="Verdana"/>
              </a:rPr>
              <a:t>eshop</a:t>
            </a:r>
            <a:r>
              <a:rPr lang="el-GR" sz="1400" dirty="0">
                <a:ea typeface="Verdana"/>
              </a:rPr>
              <a:t>. </a:t>
            </a:r>
            <a:r>
              <a:rPr lang="el-GR" sz="1400" u="sng" dirty="0">
                <a:solidFill>
                  <a:schemeClr val="accent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Δείτε εδώ πως θα εμφανίζεται.</a:t>
            </a:r>
            <a:endParaRPr lang="el-GR" sz="1400" u="sng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285750" indent="-285750"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Τα δύο (2) εικαστικά που θα εμφανίζονται στις παρακάτω ενότητες, σε διάσταση 630x560 </a:t>
            </a:r>
            <a:r>
              <a:rPr lang="el-GR" sz="1400" dirty="0" err="1">
                <a:ea typeface="Verdana"/>
              </a:rPr>
              <a:t>pixels</a:t>
            </a:r>
            <a:r>
              <a:rPr lang="el-GR" sz="1400" dirty="0">
                <a:ea typeface="Verdana"/>
              </a:rPr>
              <a:t> το κάθε ένα.</a:t>
            </a:r>
            <a:r>
              <a:rPr lang="el-GR" sz="1400" dirty="0">
                <a:solidFill>
                  <a:schemeClr val="accent1"/>
                </a:solidFill>
                <a:ea typeface="Verdana"/>
              </a:rPr>
              <a:t> </a:t>
            </a:r>
            <a:r>
              <a:rPr lang="el-GR" sz="1400" dirty="0">
                <a:solidFill>
                  <a:schemeClr val="accent1"/>
                </a:solidFill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Δείτε εδώ πως θα εμφανίζονται.</a:t>
            </a:r>
            <a:r>
              <a:rPr lang="el-GR" sz="1400" dirty="0">
                <a:solidFill>
                  <a:schemeClr val="accent1"/>
                </a:solidFill>
                <a:ea typeface="Verdana"/>
              </a:rPr>
              <a:t> </a:t>
            </a:r>
          </a:p>
          <a:p>
            <a:pPr marL="0" indent="0">
              <a:buNone/>
            </a:pPr>
            <a:endParaRPr lang="el-GR" sz="1600" dirty="0">
              <a:ea typeface="Verdana"/>
            </a:endParaRPr>
          </a:p>
          <a:p>
            <a:pPr marL="0" indent="0">
              <a:buNone/>
            </a:pPr>
            <a:endParaRPr lang="el-GR" sz="16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4314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/>
              <a:t>Δημιουργία </a:t>
            </a:r>
            <a:r>
              <a:rPr lang="el-GR" sz="3600" dirty="0">
                <a:solidFill>
                  <a:schemeClr val="accent1"/>
                </a:solidFill>
              </a:rPr>
              <a:t>Κειμένων </a:t>
            </a:r>
            <a:r>
              <a:rPr lang="el-GR" sz="3600" dirty="0">
                <a:ea typeface="+mj-lt"/>
                <a:cs typeface="+mj-lt"/>
              </a:rPr>
              <a:t>για το e-</a:t>
            </a:r>
            <a:r>
              <a:rPr lang="el-GR" sz="3600" dirty="0" err="1">
                <a:ea typeface="+mj-lt"/>
                <a:cs typeface="+mj-lt"/>
              </a:rPr>
              <a:t>Shop</a:t>
            </a:r>
            <a:r>
              <a:rPr lang="en-US" sz="3600" dirty="0">
                <a:ea typeface="+mj-lt"/>
                <a:cs typeface="+mj-lt"/>
              </a:rPr>
              <a:t> 1/3</a:t>
            </a:r>
            <a:endParaRPr lang="el-GR" sz="36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150292" cy="4374656"/>
          </a:xfrm>
          <a:effectLst/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Πριν την δημιουργία του νέου σας e-</a:t>
            </a:r>
            <a:r>
              <a:rPr lang="el-GR" sz="1600" dirty="0" err="1">
                <a:solidFill>
                  <a:srgbClr val="000000"/>
                </a:solidFill>
                <a:latin typeface="Century Gothic"/>
                <a:ea typeface="Verdana"/>
              </a:rPr>
              <a:t>shop</a:t>
            </a:r>
            <a:r>
              <a:rPr lang="el-GR" sz="1600" dirty="0">
                <a:solidFill>
                  <a:srgbClr val="000000"/>
                </a:solidFill>
                <a:latin typeface="Century Gothic"/>
                <a:ea typeface="Verdana"/>
              </a:rPr>
              <a:t> θα χρειαστεί να έχετε γράψει τα παρακάτω κείμενα και να βρίσκονται σε κάποιο ανοιχτό στον υπολογιστή σας, ώστε να τα κάνετε γρήγορα αντιγραφή - επικόλληση. 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1400" b="1" dirty="0">
                <a:solidFill>
                  <a:schemeClr val="accent1"/>
                </a:solidFill>
                <a:ea typeface="Verdana"/>
              </a:rPr>
              <a:t>1.</a:t>
            </a:r>
            <a:r>
              <a:rPr lang="el-GR" sz="1400" dirty="0">
                <a:ea typeface="Verdana"/>
              </a:rPr>
              <a:t> Θα χρειαστεί να έχετε διαθέσιμα τα </a:t>
            </a:r>
            <a:r>
              <a:rPr lang="el-GR" sz="1400" u="sng" dirty="0">
                <a:ea typeface="Verdana"/>
              </a:rPr>
              <a:t>στοιχεία της επιχείρησης</a:t>
            </a:r>
            <a:r>
              <a:rPr lang="el-GR" sz="1400" dirty="0">
                <a:ea typeface="Verdana"/>
              </a:rPr>
              <a:t> σας. Συγκεκριμένα: </a:t>
            </a: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>
                <a:ea typeface="Verdana"/>
              </a:rPr>
              <a:t>Τίτλος Επιχείρησης (Επωνυμία), </a:t>
            </a:r>
            <a:endParaRPr lang="en-US" sz="1200" dirty="0">
              <a:ea typeface="+mn-lt"/>
              <a:cs typeface="+mn-lt"/>
            </a:endParaRP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>
                <a:ea typeface="Verdana"/>
              </a:rPr>
              <a:t>Δραστηριότητα Εταιρίας, </a:t>
            </a:r>
            <a:endParaRPr lang="en-US" sz="1200" dirty="0">
              <a:ea typeface="+mn-lt"/>
              <a:cs typeface="+mn-lt"/>
            </a:endParaRP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>
                <a:ea typeface="Verdana"/>
              </a:rPr>
              <a:t>Α.Φ.Μ., </a:t>
            </a:r>
            <a:endParaRPr lang="en-US" sz="1200" dirty="0">
              <a:ea typeface="+mn-lt"/>
              <a:cs typeface="+mn-lt"/>
            </a:endParaRP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>
                <a:ea typeface="Verdana"/>
              </a:rPr>
              <a:t>Δ.Ο.Υ., </a:t>
            </a: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>
                <a:ea typeface="Verdana"/>
              </a:rPr>
              <a:t>Τηλέφωνο (</a:t>
            </a:r>
            <a:r>
              <a:rPr lang="el-GR" sz="1200" b="1" dirty="0">
                <a:ea typeface="Verdana"/>
              </a:rPr>
              <a:t>που θα εμφανίζεται στο </a:t>
            </a:r>
            <a:r>
              <a:rPr lang="el-GR" sz="1200" b="1" dirty="0" err="1">
                <a:ea typeface="Verdana"/>
              </a:rPr>
              <a:t>eshop</a:t>
            </a:r>
            <a:r>
              <a:rPr lang="el-GR" sz="1200" dirty="0">
                <a:ea typeface="Verdana"/>
              </a:rPr>
              <a:t>), </a:t>
            </a:r>
            <a:endParaRPr lang="en-US" sz="1200" dirty="0">
              <a:ea typeface="+mn-lt"/>
              <a:cs typeface="+mn-lt"/>
            </a:endParaRP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>
                <a:ea typeface="Verdana"/>
              </a:rPr>
              <a:t>Email, </a:t>
            </a:r>
            <a:r>
              <a:rPr lang="en-US" sz="1200" dirty="0">
                <a:ea typeface="Verdana"/>
              </a:rPr>
              <a:t>(</a:t>
            </a:r>
            <a:r>
              <a:rPr lang="el-GR" sz="1200" b="1" dirty="0">
                <a:ea typeface="Verdana"/>
              </a:rPr>
              <a:t>που θα εμφανίζεται στο </a:t>
            </a:r>
            <a:r>
              <a:rPr lang="el-GR" sz="1200" b="1" dirty="0" err="1">
                <a:ea typeface="Verdana"/>
              </a:rPr>
              <a:t>eshop</a:t>
            </a:r>
            <a:r>
              <a:rPr lang="en-US" sz="1200" b="1" dirty="0">
                <a:ea typeface="Verdana"/>
              </a:rPr>
              <a:t>)</a:t>
            </a:r>
            <a:r>
              <a:rPr lang="el-GR" sz="1200" dirty="0">
                <a:ea typeface="Verdana"/>
              </a:rPr>
              <a:t>, </a:t>
            </a:r>
            <a:endParaRPr lang="en-US" sz="1200" dirty="0">
              <a:ea typeface="+mn-lt"/>
              <a:cs typeface="+mn-lt"/>
            </a:endParaRP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r>
              <a:rPr lang="el-GR" sz="1200" dirty="0" err="1">
                <a:ea typeface="Verdana"/>
              </a:rPr>
              <a:t>Πληρ</a:t>
            </a:r>
            <a:r>
              <a:rPr lang="el-GR" sz="1200" dirty="0">
                <a:ea typeface="Verdana"/>
              </a:rPr>
              <a:t>. Διεύθυνσης (Διεύθυνση, Αριθμός, Περιοχή και Τ.Κ. - </a:t>
            </a:r>
            <a:r>
              <a:rPr lang="el-GR" sz="1200" b="1" dirty="0">
                <a:ea typeface="Verdana"/>
              </a:rPr>
              <a:t>που θα εμφανίζεται στο </a:t>
            </a:r>
            <a:r>
              <a:rPr lang="el-GR" sz="1200" b="1" dirty="0" err="1">
                <a:ea typeface="Verdana"/>
              </a:rPr>
              <a:t>eshop</a:t>
            </a:r>
            <a:r>
              <a:rPr lang="el-GR" sz="1200" dirty="0">
                <a:ea typeface="Verdana"/>
              </a:rPr>
              <a:t>)</a:t>
            </a:r>
            <a:endParaRPr lang="el-GR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5EF715-7A70-E682-8510-0DDA959A0748}"/>
              </a:ext>
            </a:extLst>
          </p:cNvPr>
          <p:cNvSpPr txBox="1">
            <a:spLocks/>
          </p:cNvSpPr>
          <p:nvPr/>
        </p:nvSpPr>
        <p:spPr>
          <a:xfrm>
            <a:off x="6428212" y="4421089"/>
            <a:ext cx="5837476" cy="2144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endParaRPr lang="el-GR" sz="1400">
              <a:ea typeface="Verdana"/>
            </a:endParaRPr>
          </a:p>
          <a:p>
            <a:pPr marL="0" indent="0">
              <a:buFont typeface="Wingdings 2" charset="2"/>
              <a:buNone/>
            </a:pPr>
            <a:endParaRPr lang="el-GR" sz="1600">
              <a:ea typeface="Verdan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2B5A3D-12F4-E332-C14C-A428A677038D}"/>
              </a:ext>
            </a:extLst>
          </p:cNvPr>
          <p:cNvSpPr txBox="1">
            <a:spLocks/>
          </p:cNvSpPr>
          <p:nvPr/>
        </p:nvSpPr>
        <p:spPr>
          <a:xfrm>
            <a:off x="229992" y="4783503"/>
            <a:ext cx="5837476" cy="2144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endParaRPr lang="el-GR" sz="14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589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/>
              <a:t>Δημιουργία </a:t>
            </a:r>
            <a:r>
              <a:rPr lang="el-GR" sz="3600" dirty="0">
                <a:solidFill>
                  <a:schemeClr val="accent1"/>
                </a:solidFill>
              </a:rPr>
              <a:t>Κειμένων </a:t>
            </a:r>
            <a:r>
              <a:rPr lang="el-GR" sz="3600" dirty="0">
                <a:ea typeface="+mj-lt"/>
                <a:cs typeface="+mj-lt"/>
              </a:rPr>
              <a:t>για το e-</a:t>
            </a:r>
            <a:r>
              <a:rPr lang="el-GR" sz="3600" dirty="0" err="1">
                <a:ea typeface="+mj-lt"/>
                <a:cs typeface="+mj-lt"/>
              </a:rPr>
              <a:t>Shop</a:t>
            </a:r>
            <a:r>
              <a:rPr lang="en-US" sz="3600" dirty="0">
                <a:ea typeface="+mj-lt"/>
                <a:cs typeface="+mj-lt"/>
              </a:rPr>
              <a:t> 2/3</a:t>
            </a:r>
            <a:endParaRPr lang="el-GR" sz="3600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0502402" cy="4374656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solidFill>
                  <a:schemeClr val="accent1"/>
                </a:solidFill>
                <a:ea typeface="Verdana"/>
              </a:rPr>
              <a:t>2.</a:t>
            </a:r>
            <a:r>
              <a:rPr lang="el-GR" sz="1600" dirty="0">
                <a:ea typeface="Verdana"/>
              </a:rPr>
              <a:t> Θα χρειαστεί να έχετε διαθέσιμα τα στοιχεία που θα εμφανίζονται στο ηλεκτρονικό σας. Συγκεκριμένα: </a:t>
            </a:r>
            <a:endParaRPr lang="el-GR" sz="1600" dirty="0"/>
          </a:p>
          <a:p>
            <a:pPr marL="0" indent="0">
              <a:lnSpc>
                <a:spcPct val="150000"/>
              </a:lnSpc>
              <a:buNone/>
            </a:pPr>
            <a:endParaRPr lang="el-GR" sz="1400" dirty="0">
              <a:ea typeface="Verdana"/>
            </a:endParaRP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Τίτλος Σελίδας (Το όνομα του </a:t>
            </a:r>
            <a:r>
              <a:rPr lang="en-US" sz="1400" dirty="0">
                <a:ea typeface="Verdana"/>
              </a:rPr>
              <a:t>e-shop </a:t>
            </a:r>
            <a:r>
              <a:rPr lang="el-GR" sz="1400" dirty="0">
                <a:ea typeface="Verdana"/>
              </a:rPr>
              <a:t>που θα εμφανίζεται στα αποτελέσματα της </a:t>
            </a:r>
            <a:r>
              <a:rPr lang="en-US" sz="1400" dirty="0">
                <a:ea typeface="Verdana"/>
              </a:rPr>
              <a:t>Google</a:t>
            </a:r>
            <a:r>
              <a:rPr lang="el-GR" sz="1400" dirty="0">
                <a:ea typeface="Verdana"/>
              </a:rPr>
              <a:t>)</a:t>
            </a:r>
            <a:r>
              <a:rPr lang="en-US" sz="1400" dirty="0">
                <a:ea typeface="Verdana"/>
              </a:rPr>
              <a:t> </a:t>
            </a:r>
            <a:r>
              <a:rPr lang="el-GR" sz="1100" i="1" dirty="0">
                <a:ea typeface="Verdana"/>
                <a:hlinkClick r:id="rId2"/>
              </a:rPr>
              <a:t>Δείτε εδώ παράδειγμα</a:t>
            </a:r>
            <a:endParaRPr lang="el-GR" sz="1100" i="1" dirty="0">
              <a:ea typeface="Verdana"/>
            </a:endParaRP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Το </a:t>
            </a:r>
            <a:r>
              <a:rPr lang="el-GR" sz="1400" dirty="0" err="1">
                <a:ea typeface="Verdana"/>
              </a:rPr>
              <a:t>meta</a:t>
            </a:r>
            <a:r>
              <a:rPr lang="el-GR" sz="1400" dirty="0">
                <a:ea typeface="Verdana"/>
              </a:rPr>
              <a:t> </a:t>
            </a:r>
            <a:r>
              <a:rPr lang="el-GR" sz="1400" dirty="0" err="1">
                <a:ea typeface="Verdana"/>
              </a:rPr>
              <a:t>keywords</a:t>
            </a:r>
            <a:r>
              <a:rPr lang="el-GR" sz="1400" dirty="0">
                <a:ea typeface="Verdana"/>
              </a:rPr>
              <a:t> (οι λέξεις που χαρακτηρίζουν την αρχική σελίδα της επιχείρησης μας)</a:t>
            </a:r>
            <a:r>
              <a:rPr lang="en-US" sz="1400" dirty="0">
                <a:ea typeface="Verdana"/>
              </a:rPr>
              <a:t> </a:t>
            </a:r>
            <a:r>
              <a:rPr lang="el-GR" sz="1100" i="1" dirty="0">
                <a:ea typeface="Verdana"/>
              </a:rPr>
              <a:t>Παράδειγμα για </a:t>
            </a:r>
            <a:r>
              <a:rPr lang="en-US" sz="1100" i="1" dirty="0">
                <a:ea typeface="Verdana"/>
              </a:rPr>
              <a:t>fashion </a:t>
            </a:r>
            <a:r>
              <a:rPr lang="el-GR" sz="1100" i="1" dirty="0">
                <a:ea typeface="Verdana"/>
              </a:rPr>
              <a:t>κλάδο: ανδρικά αξεσουάρ όπως καπελά, ζώνες, γραβάτες, μαντήλια, πετσέτες και μαγιό από τη </a:t>
            </a:r>
            <a:r>
              <a:rPr lang="el-GR" sz="1100" i="1" dirty="0" err="1">
                <a:ea typeface="Verdana"/>
              </a:rPr>
              <a:t>Navy</a:t>
            </a:r>
            <a:r>
              <a:rPr lang="el-GR" sz="1100" i="1" dirty="0">
                <a:ea typeface="Verdana"/>
              </a:rPr>
              <a:t> &amp; </a:t>
            </a:r>
            <a:r>
              <a:rPr lang="el-GR" sz="1100" i="1" dirty="0" err="1">
                <a:ea typeface="Verdana"/>
              </a:rPr>
              <a:t>Green</a:t>
            </a:r>
            <a:r>
              <a:rPr lang="el-GR" sz="1100" i="1" dirty="0">
                <a:ea typeface="Verdana"/>
              </a:rPr>
              <a:t>, τη νο1 εταιρεία ένδυσης για άνδρες. Δίπλα σας με ένα κλικ.</a:t>
            </a: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 dirty="0">
                <a:ea typeface="Verdana"/>
              </a:rPr>
              <a:t>Το </a:t>
            </a:r>
            <a:r>
              <a:rPr lang="el-GR" sz="1400" dirty="0" err="1">
                <a:ea typeface="Verdana"/>
              </a:rPr>
              <a:t>meta</a:t>
            </a:r>
            <a:r>
              <a:rPr lang="el-GR" sz="1400" dirty="0">
                <a:ea typeface="Verdana"/>
              </a:rPr>
              <a:t> </a:t>
            </a:r>
            <a:r>
              <a:rPr lang="el-GR" sz="1400" dirty="0" err="1">
                <a:ea typeface="Verdana"/>
              </a:rPr>
              <a:t>description</a:t>
            </a:r>
            <a:r>
              <a:rPr lang="el-GR" sz="1400" dirty="0">
                <a:ea typeface="Verdana"/>
              </a:rPr>
              <a:t> (η περιγραφή που χαρακτηρίζει την αρχική σελίδα της επιχείρησης μας) </a:t>
            </a:r>
            <a:r>
              <a:rPr lang="el-GR" sz="1100" i="1" dirty="0">
                <a:ea typeface="Verdana"/>
                <a:hlinkClick r:id="rId3"/>
              </a:rPr>
              <a:t>Δείτε εδώ για παράδειγμα. </a:t>
            </a:r>
            <a:endParaRPr lang="el-GR" sz="1100" i="1" dirty="0">
              <a:ea typeface="Verdana"/>
            </a:endParaRPr>
          </a:p>
          <a:p>
            <a:pPr marL="685800" lvl="1">
              <a:lnSpc>
                <a:spcPct val="150000"/>
              </a:lnSpc>
              <a:buFont typeface="Courier New,monospace" charset="2"/>
              <a:buChar char="o"/>
            </a:pPr>
            <a:endParaRPr lang="el-GR" sz="1100" dirty="0">
              <a:ea typeface="Verdana"/>
            </a:endParaRPr>
          </a:p>
          <a:p>
            <a:pPr marL="0" indent="0">
              <a:buNone/>
            </a:pPr>
            <a:endParaRPr lang="el-GR" sz="1600" dirty="0">
              <a:ea typeface="Verdan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5EF715-7A70-E682-8510-0DDA959A0748}"/>
              </a:ext>
            </a:extLst>
          </p:cNvPr>
          <p:cNvSpPr txBox="1">
            <a:spLocks/>
          </p:cNvSpPr>
          <p:nvPr/>
        </p:nvSpPr>
        <p:spPr>
          <a:xfrm>
            <a:off x="6428212" y="4421089"/>
            <a:ext cx="5837476" cy="2144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endParaRPr lang="el-GR" sz="1400">
              <a:ea typeface="Verdana"/>
            </a:endParaRPr>
          </a:p>
          <a:p>
            <a:pPr marL="0" indent="0">
              <a:buFont typeface="Wingdings 2" charset="2"/>
              <a:buNone/>
            </a:pPr>
            <a:endParaRPr lang="el-GR" sz="16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5429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l-GR" sz="3600" dirty="0"/>
              <a:t>Δημιουργία </a:t>
            </a:r>
            <a:r>
              <a:rPr lang="el-GR" sz="3600" dirty="0">
                <a:solidFill>
                  <a:schemeClr val="accent1"/>
                </a:solidFill>
              </a:rPr>
              <a:t>Κειμένων </a:t>
            </a:r>
            <a:r>
              <a:rPr lang="el-GR" sz="3600" dirty="0">
                <a:ea typeface="+mj-lt"/>
                <a:cs typeface="+mj-lt"/>
              </a:rPr>
              <a:t>για το e-</a:t>
            </a:r>
            <a:r>
              <a:rPr lang="el-GR" sz="3600" dirty="0" err="1">
                <a:ea typeface="+mj-lt"/>
                <a:cs typeface="+mj-lt"/>
              </a:rPr>
              <a:t>Shop</a:t>
            </a:r>
            <a:r>
              <a:rPr lang="en-US" sz="3600" dirty="0">
                <a:ea typeface="+mj-lt"/>
                <a:cs typeface="+mj-lt"/>
              </a:rPr>
              <a:t> 3/3</a:t>
            </a:r>
            <a:endParaRPr lang="el-GR" sz="3600" b="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endParaRPr lang="el-GR" sz="160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>
                <a:solidFill>
                  <a:schemeClr val="accent1"/>
                </a:solidFill>
                <a:ea typeface="Verdana"/>
              </a:rPr>
              <a:t>3.</a:t>
            </a:r>
            <a:r>
              <a:rPr lang="el-GR" sz="1600">
                <a:ea typeface="Verdana"/>
              </a:rPr>
              <a:t> Θα χρειαστεί να έχετε δημιουργήσει τις παρακάτω σελίδες. Συγκεκριμένα: </a:t>
            </a:r>
            <a:endParaRPr lang="el-GR" sz="1600"/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>
                <a:ea typeface="Verdana"/>
              </a:rPr>
              <a:t>Σελίδα Εταιρείας. </a:t>
            </a:r>
            <a:r>
              <a:rPr lang="el-GR" sz="1100" i="1">
                <a:ea typeface="Verdana"/>
              </a:rPr>
              <a:t>(Λίγα λόγια την εταιρεία σας)</a:t>
            </a:r>
            <a:endParaRPr lang="el-GR" sz="1100" i="1"/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>
                <a:ea typeface="Verdana"/>
              </a:rPr>
              <a:t>Σελίδα Τρόποι Αποστολής </a:t>
            </a:r>
            <a:r>
              <a:rPr lang="el-GR" sz="1100" i="1">
                <a:ea typeface="Verdana"/>
              </a:rPr>
              <a:t>(Έχει δημιουργηθεί πρότυπο όπου μπορείτε να το δείτε </a:t>
            </a:r>
            <a:r>
              <a:rPr lang="el-GR" sz="1100" i="1">
                <a:ea typeface="Verdana"/>
                <a:hlinkClick r:id="rId2"/>
              </a:rPr>
              <a:t>εδώ</a:t>
            </a:r>
            <a:r>
              <a:rPr lang="el-GR" sz="1100" i="1">
                <a:ea typeface="Verdana"/>
              </a:rPr>
              <a:t>  και μπορείτε να το συμβουλευτείτε)</a:t>
            </a: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>
                <a:ea typeface="Verdana"/>
              </a:rPr>
              <a:t>Σελίδα Τρόποι Πληρωμής </a:t>
            </a:r>
            <a:r>
              <a:rPr lang="el-GR" sz="1100" i="1">
                <a:ea typeface="Verdana"/>
              </a:rPr>
              <a:t>(Έχει δημιουργηθεί πρότυπο όπου μπορείτε να το δείτε </a:t>
            </a:r>
            <a:r>
              <a:rPr lang="el-GR" sz="1100" i="1">
                <a:ea typeface="Verdana"/>
                <a:hlinkClick r:id="rId3"/>
              </a:rPr>
              <a:t>εδώ</a:t>
            </a:r>
            <a:r>
              <a:rPr lang="el-GR" sz="1100" i="1">
                <a:ea typeface="Verdana"/>
              </a:rPr>
              <a:t>  και μπορείτε να το συμβουλευτείτε)</a:t>
            </a: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>
                <a:ea typeface="Verdana"/>
              </a:rPr>
              <a:t>Σελίδα Πολιτική Επιστροφών </a:t>
            </a:r>
            <a:r>
              <a:rPr lang="el-GR" sz="1100" i="1">
                <a:ea typeface="Verdana"/>
              </a:rPr>
              <a:t>(Έχει δημιουργηθεί πρότυπο όπου μπορείτε να το δείτε </a:t>
            </a:r>
            <a:r>
              <a:rPr lang="el-GR" sz="1100" i="1">
                <a:ea typeface="Verdana"/>
                <a:hlinkClick r:id="rId4"/>
              </a:rPr>
              <a:t>εδώ</a:t>
            </a:r>
            <a:r>
              <a:rPr lang="el-GR" sz="1100" i="1">
                <a:ea typeface="Verdana"/>
              </a:rPr>
              <a:t>  και μπορείτε να το συμβουλευτείτε)</a:t>
            </a:r>
            <a:endParaRPr lang="el-GR" sz="1100">
              <a:ea typeface="Verdana"/>
              <a:cs typeface="+mn-lt"/>
            </a:endParaRP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>
                <a:ea typeface="Verdana"/>
              </a:rPr>
              <a:t>Σελίδα Πολιτική Απορρήτου </a:t>
            </a:r>
            <a:r>
              <a:rPr lang="el-GR" sz="1100" i="1">
                <a:ea typeface="Verdana"/>
              </a:rPr>
              <a:t>(Έχει δημιουργηθεί πρότυπο όπου μπορείτε να το δείτε </a:t>
            </a:r>
            <a:r>
              <a:rPr lang="el-GR" sz="1100" i="1">
                <a:ea typeface="Verdana"/>
                <a:hlinkClick r:id="rId5"/>
              </a:rPr>
              <a:t>εδώ</a:t>
            </a:r>
            <a:r>
              <a:rPr lang="el-GR" sz="1100" i="1">
                <a:ea typeface="Verdana"/>
              </a:rPr>
              <a:t>  και μπορείτε να το συμβουλευτείτε)</a:t>
            </a:r>
          </a:p>
          <a:p>
            <a:pPr marL="685800" lvl="1">
              <a:lnSpc>
                <a:spcPct val="150000"/>
              </a:lnSpc>
              <a:buFont typeface="Courier New" charset="2"/>
              <a:buChar char="o"/>
            </a:pPr>
            <a:r>
              <a:rPr lang="el-GR" sz="1400">
                <a:ea typeface="Verdana"/>
              </a:rPr>
              <a:t>Όροι Χρήσης </a:t>
            </a:r>
            <a:r>
              <a:rPr lang="el-GR" sz="1100" i="1">
                <a:ea typeface="Verdana"/>
              </a:rPr>
              <a:t>(Έχει δημιουργηθεί πρότυπο όπου μπορείτε να το δείτε </a:t>
            </a:r>
            <a:r>
              <a:rPr lang="el-GR" sz="1100" i="1">
                <a:ea typeface="Verdana"/>
                <a:hlinkClick r:id="rId6"/>
              </a:rPr>
              <a:t>εδώ</a:t>
            </a:r>
            <a:r>
              <a:rPr lang="el-GR" sz="1100" i="1">
                <a:ea typeface="Verdana"/>
              </a:rPr>
              <a:t>  και μπορείτε να το συμβουλευτείτε)</a:t>
            </a:r>
          </a:p>
          <a:p>
            <a:pPr marL="0" indent="0">
              <a:buNone/>
            </a:pPr>
            <a:endParaRPr lang="el-GR" sz="16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62419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960D9-E30A-7178-B125-FCA4BE4C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 fontScale="90000"/>
          </a:bodyPr>
          <a:lstStyle/>
          <a:p>
            <a:r>
              <a:rPr lang="el-GR" sz="3600" dirty="0"/>
              <a:t>Δημιουργία </a:t>
            </a:r>
            <a:r>
              <a:rPr lang="el-GR" sz="3600" dirty="0">
                <a:solidFill>
                  <a:schemeClr val="accent1"/>
                </a:solidFill>
              </a:rPr>
              <a:t>Κατηγοριών </a:t>
            </a:r>
            <a:r>
              <a:rPr lang="en-US" sz="3600" dirty="0">
                <a:solidFill>
                  <a:schemeClr val="accent1"/>
                </a:solidFill>
              </a:rPr>
              <a:t>e-Shop </a:t>
            </a:r>
            <a:r>
              <a:rPr lang="el-GR" sz="3600" dirty="0"/>
              <a:t>μέσα στο Smart </a:t>
            </a:r>
            <a:endParaRPr lang="el-GR" sz="36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F958-DAA9-F7EF-174F-4CF398A9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16" y="2187128"/>
            <a:ext cx="11056583" cy="4374656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ea typeface="Verdana"/>
              </a:rPr>
              <a:t>Πριν την δημιουργία του νέου σας e-</a:t>
            </a:r>
            <a:r>
              <a:rPr lang="el-GR" sz="1600" dirty="0" err="1">
                <a:ea typeface="Verdana"/>
              </a:rPr>
              <a:t>shop</a:t>
            </a:r>
            <a:r>
              <a:rPr lang="el-GR" sz="1600" dirty="0">
                <a:ea typeface="Verdana"/>
              </a:rPr>
              <a:t> θα χρειαστεί να έχετε δημιουργήσει τις κατηγορίες  του ηλεκτρονικού καταστήματος που θα εμφανίζονται στο μενού. </a:t>
            </a:r>
            <a:r>
              <a:rPr lang="el-GR" sz="1200" i="1" dirty="0">
                <a:ea typeface="Verdana"/>
                <a:hlinkClick r:id="rId2"/>
              </a:rPr>
              <a:t>Δείτε που θα εμφανίζονται</a:t>
            </a:r>
            <a:r>
              <a:rPr lang="el-GR" sz="1200" i="1" dirty="0">
                <a:ea typeface="Verdana"/>
              </a:rPr>
              <a:t>.</a:t>
            </a:r>
            <a:endParaRPr lang="el-GR" sz="1600" i="1" dirty="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400" dirty="0">
                <a:ea typeface="Verdana"/>
              </a:rPr>
              <a:t>Οι κατηγορίες του </a:t>
            </a:r>
            <a:r>
              <a:rPr lang="en-US" sz="1400" dirty="0">
                <a:ea typeface="Verdana"/>
              </a:rPr>
              <a:t>e-shop </a:t>
            </a:r>
            <a:r>
              <a:rPr lang="el-GR" sz="1400" dirty="0">
                <a:ea typeface="Verdana"/>
              </a:rPr>
              <a:t>εισάγονται στην ενότητα: </a:t>
            </a:r>
            <a:r>
              <a:rPr lang="el-GR" sz="1400" b="1" dirty="0">
                <a:ea typeface="Verdana"/>
              </a:rPr>
              <a:t>Ρυθμίσεις</a:t>
            </a:r>
            <a:r>
              <a:rPr lang="el-GR" sz="1400" dirty="0">
                <a:ea typeface="Verdana"/>
              </a:rPr>
              <a:t> </a:t>
            </a:r>
            <a:r>
              <a:rPr lang="el-GR" sz="1400" dirty="0">
                <a:latin typeface="Arial Black" panose="020B0A04020102020204" pitchFamily="34" charset="0"/>
                <a:ea typeface="Verdana"/>
                <a:sym typeface="Wingdings" panose="05000000000000000000" pitchFamily="2" charset="2"/>
              </a:rPr>
              <a:t></a:t>
            </a:r>
            <a:r>
              <a:rPr lang="el-GR" sz="1400" dirty="0">
                <a:ea typeface="Verdana"/>
              </a:rPr>
              <a:t> </a:t>
            </a:r>
            <a:r>
              <a:rPr lang="el-GR" sz="1400" b="1" dirty="0">
                <a:ea typeface="Verdana"/>
              </a:rPr>
              <a:t>Κατηγορίες</a:t>
            </a:r>
            <a:r>
              <a:rPr lang="el-GR" sz="1400" dirty="0">
                <a:ea typeface="Verdana"/>
              </a:rPr>
              <a:t> </a:t>
            </a:r>
            <a:r>
              <a:rPr lang="el-GR" sz="1400" dirty="0">
                <a:ea typeface="Verdana"/>
                <a:sym typeface="Wingdings" panose="05000000000000000000" pitchFamily="2" charset="2"/>
              </a:rPr>
              <a:t></a:t>
            </a:r>
            <a:r>
              <a:rPr lang="el-GR" sz="1400" dirty="0">
                <a:ea typeface="Verdana"/>
              </a:rPr>
              <a:t> </a:t>
            </a:r>
            <a:r>
              <a:rPr lang="el-GR" sz="1400" b="1" dirty="0">
                <a:ea typeface="Verdana"/>
              </a:rPr>
              <a:t>Κατηγορίες e-</a:t>
            </a:r>
            <a:r>
              <a:rPr lang="el-GR" sz="1400" b="1" dirty="0" err="1">
                <a:ea typeface="Verdana"/>
              </a:rPr>
              <a:t>Shop</a:t>
            </a:r>
            <a:r>
              <a:rPr lang="el-GR" sz="1400" dirty="0">
                <a:ea typeface="Verdana"/>
              </a:rPr>
              <a:t>. </a:t>
            </a:r>
            <a:endParaRPr lang="el-GR" sz="1400" dirty="0"/>
          </a:p>
          <a:p>
            <a:pPr lvl="1">
              <a:buAutoNum type="arabicPeriod"/>
            </a:pPr>
            <a:r>
              <a:rPr lang="el-GR" sz="1400" dirty="0">
                <a:ea typeface="Verdana"/>
              </a:rPr>
              <a:t>Κάνετε κλικ στο</a:t>
            </a:r>
            <a:endParaRPr lang="el-GR" sz="1400" b="1" dirty="0">
              <a:ea typeface="Verdana"/>
            </a:endParaRPr>
          </a:p>
          <a:p>
            <a:pPr lvl="1">
              <a:buAutoNum type="arabicPeriod"/>
            </a:pPr>
            <a:r>
              <a:rPr lang="el-GR" sz="1400" dirty="0">
                <a:ea typeface="Verdana"/>
              </a:rPr>
              <a:t>Συμπληρώνετε τον κωδικό της κατηγορίας (τυχαίο μοναδικό νούμερο) και το όνομα της.</a:t>
            </a:r>
          </a:p>
          <a:p>
            <a:pPr lvl="1">
              <a:buAutoNum type="arabicPeriod"/>
            </a:pPr>
            <a:r>
              <a:rPr lang="el-GR" sz="1400" dirty="0">
                <a:ea typeface="Verdana"/>
              </a:rPr>
              <a:t>Σε περίπτωση, που η κατηγορία είναι υποκατηγορία, άρα θέλετε να ανήκει σε κάποια πατρική/ κύρια κατηγορία τότε:</a:t>
            </a:r>
          </a:p>
          <a:p>
            <a:pPr lvl="2">
              <a:buAutoNum type="arabicPeriod"/>
            </a:pPr>
            <a:r>
              <a:rPr lang="el-GR" dirty="0">
                <a:ea typeface="Verdana"/>
                <a:hlinkClick r:id="rId3"/>
              </a:rPr>
              <a:t>Επιλέγετε</a:t>
            </a:r>
            <a:r>
              <a:rPr lang="el-GR" dirty="0">
                <a:ea typeface="Verdana"/>
              </a:rPr>
              <a:t> (πατάτε πάνω) την κατηγορία που θέλετε να μετακινήσετε </a:t>
            </a:r>
          </a:p>
          <a:p>
            <a:pPr lvl="2">
              <a:buAutoNum type="arabicPeriod"/>
            </a:pPr>
            <a:r>
              <a:rPr lang="el-GR" dirty="0">
                <a:ea typeface="Verdana"/>
              </a:rPr>
              <a:t>Κάνετε κλικ στο </a:t>
            </a:r>
          </a:p>
          <a:p>
            <a:pPr lvl="2">
              <a:buAutoNum type="arabicPeriod"/>
            </a:pPr>
            <a:r>
              <a:rPr lang="el-GR" dirty="0">
                <a:ea typeface="Verdana"/>
                <a:hlinkClick r:id="rId4"/>
              </a:rPr>
              <a:t>Επιλέγετε</a:t>
            </a:r>
            <a:r>
              <a:rPr lang="el-GR" dirty="0">
                <a:ea typeface="Verdana"/>
              </a:rPr>
              <a:t> στο παράθυρο που θα εμφανιστεί την πατρική/ κύρια κατηγορία, που θέλετε να ανήκει.</a:t>
            </a:r>
          </a:p>
          <a:p>
            <a:pPr marL="457200" lvl="1" indent="0">
              <a:buNone/>
            </a:pPr>
            <a:r>
              <a:rPr lang="el-GR" sz="1200" i="1" dirty="0">
                <a:ea typeface="Verdana"/>
              </a:rPr>
              <a:t>Παράδειγμα: Πατρική/κύρια κατηγορία: </a:t>
            </a:r>
            <a:r>
              <a:rPr lang="el-GR" sz="1200" i="1" u="sng" dirty="0">
                <a:ea typeface="Verdana"/>
              </a:rPr>
              <a:t>Ρούχα</a:t>
            </a:r>
            <a:r>
              <a:rPr lang="el-GR" sz="1200" i="1" dirty="0">
                <a:ea typeface="Verdana"/>
              </a:rPr>
              <a:t>, υποκατηγορία: </a:t>
            </a:r>
            <a:r>
              <a:rPr lang="el-GR" sz="1200" i="1" u="sng" dirty="0">
                <a:ea typeface="Verdana"/>
              </a:rPr>
              <a:t>Παλτό</a:t>
            </a:r>
            <a:r>
              <a:rPr lang="el-GR" sz="1200" i="1" dirty="0">
                <a:ea typeface="Verdana"/>
              </a:rPr>
              <a:t>. 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964D5A5E-606F-89BD-C2BD-ED7D4AB7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716" y="5160871"/>
            <a:ext cx="348962" cy="376795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00E8C09-7D00-ACB3-C1A6-448EF38FF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595" y="3785716"/>
            <a:ext cx="417121" cy="4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8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E1812AF-5C4C-4B75-9015-C90088D3D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0B771C-53D0-4C6A-8C2A-F95E45907FFE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15C130-17B0-43C9-B99C-584294C40B5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Agency design</Template>
  <TotalTime>0</TotalTime>
  <Words>1243</Words>
  <Application>Microsoft Office PowerPoint</Application>
  <PresentationFormat>Widescreen</PresentationFormat>
  <Paragraphs>272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Century Gothic</vt:lpstr>
      <vt:lpstr>Courier New</vt:lpstr>
      <vt:lpstr>Courier New,monospace</vt:lpstr>
      <vt:lpstr>Verdana</vt:lpstr>
      <vt:lpstr>Wingdings</vt:lpstr>
      <vt:lpstr>Wingdings 2</vt:lpstr>
      <vt:lpstr>Quotable</vt:lpstr>
      <vt:lpstr>Οδηγίες για  δημιουργία e-Shop μέσα από το SMART ERP</vt:lpstr>
      <vt:lpstr>Σκοπός Εγγράφου</vt:lpstr>
      <vt:lpstr>Πρώτο Στάδιο - Συλλογή Υλικού</vt:lpstr>
      <vt:lpstr>Γενικές Οδηγίες για προδιαγραφές εικόνων</vt:lpstr>
      <vt:lpstr>Δημιουργία Εικόνων για το e-Shop</vt:lpstr>
      <vt:lpstr>Δημιουργία Κειμένων για το e-Shop 1/3</vt:lpstr>
      <vt:lpstr>Δημιουργία Κειμένων για το e-Shop 2/3</vt:lpstr>
      <vt:lpstr>Δημιουργία Κειμένων για το e-Shop 3/3</vt:lpstr>
      <vt:lpstr>Δημιουργία Κατηγοριών e-Shop μέσα στο Smart </vt:lpstr>
      <vt:lpstr>Δημιουργία Κατασκευαστών μέσα στο Smart </vt:lpstr>
      <vt:lpstr>Δημιουργία Ειδών/ προϊόντων μέσα στο Smart </vt:lpstr>
      <vt:lpstr>Οδηγίες για την διασύνδεση με Τράπεζα</vt:lpstr>
      <vt:lpstr>Οδηγίες για Μεταφορική εταιρεία</vt:lpstr>
      <vt:lpstr>Στάδιο 2- Δημιουργία e-Shop</vt:lpstr>
      <vt:lpstr>Οδηγός εύκολης εγκατάστασης e-Shop  Που βρίσκεται;</vt:lpstr>
      <vt:lpstr>Οδηγός Digital4U e-Shop - Βήμα 1</vt:lpstr>
      <vt:lpstr>Digital4U e-Shop Wizard - Βήμα 2</vt:lpstr>
      <vt:lpstr>Digital4U e-Shop Wizard - Βήμα 3</vt:lpstr>
      <vt:lpstr>Digital4U e-Shop Wizard - Βήμα 4</vt:lpstr>
      <vt:lpstr>Digital4U e-Shop Wizard - Βήμα 5</vt:lpstr>
      <vt:lpstr>Digital4U e-Shop Wizard - Βήμα 6</vt:lpstr>
      <vt:lpstr>Digital4U e-Shop Wizard - Βήμα 7</vt:lpstr>
      <vt:lpstr>Digital4U e-Shop Wizard - Βήμα 8</vt:lpstr>
      <vt:lpstr>Μετά τον Digital4u Wizard - Demo Link</vt:lpstr>
      <vt:lpstr>Παραμετροποίηση Digital4U </vt:lpstr>
      <vt:lpstr>Ενημέρωση Παραγγελιών &amp; Ειδών</vt:lpstr>
      <vt:lpstr>Επεξεργασία Ειδών &amp; Υπηρεσιών</vt:lpstr>
      <vt:lpstr>Στάδιο 3- Διαδικασία Live</vt:lpstr>
      <vt:lpstr>Domain ... Τι είναι;</vt:lpstr>
      <vt:lpstr>Hosting … Τι είναι;</vt:lpstr>
      <vt:lpstr>Έχετε Domain &amp; θέλετε να το διατηρήσετε</vt:lpstr>
      <vt:lpstr>Αν έχετε Domain &amp; δε θέλετε να το διατηρήσετε</vt:lpstr>
      <vt:lpstr>Αν έχουμε Domain και e-shop</vt:lpstr>
      <vt:lpstr>Δεν έχετε Domain &amp; θέλετε να αγοράσετε εσείς</vt:lpstr>
      <vt:lpstr>Δεν έχετε Domain &amp; δε θέλετε να αγοράσετε εσείς</vt:lpstr>
      <vt:lpstr>Το Domain είναι έτοιμο … Τι κάνω;</vt:lpstr>
      <vt:lpstr>Σας ευχαριστούμε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Design</dc:title>
  <dc:creator>Katerina Arnellou</dc:creator>
  <cp:lastModifiedBy>Maria Chrisovitsioti</cp:lastModifiedBy>
  <cp:revision>1</cp:revision>
  <dcterms:created xsi:type="dcterms:W3CDTF">2022-11-03T08:15:05Z</dcterms:created>
  <dcterms:modified xsi:type="dcterms:W3CDTF">2022-12-04T10:08:45Z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